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313" r:id="rId19"/>
    <p:sldId id="280" r:id="rId20"/>
    <p:sldId id="281" r:id="rId21"/>
    <p:sldId id="282" r:id="rId22"/>
    <p:sldId id="283" r:id="rId23"/>
    <p:sldId id="284" r:id="rId24"/>
    <p:sldId id="285" r:id="rId25"/>
    <p:sldId id="286" r:id="rId26"/>
    <p:sldId id="287" r:id="rId27"/>
    <p:sldId id="288" r:id="rId28"/>
    <p:sldId id="289" r:id="rId29"/>
    <p:sldId id="292" r:id="rId30"/>
    <p:sldId id="290" r:id="rId31"/>
    <p:sldId id="291" r:id="rId32"/>
    <p:sldId id="293" r:id="rId33"/>
    <p:sldId id="294" r:id="rId34"/>
    <p:sldId id="295" r:id="rId35"/>
    <p:sldId id="297" r:id="rId36"/>
    <p:sldId id="296" r:id="rId37"/>
    <p:sldId id="298" r:id="rId38"/>
    <p:sldId id="299" r:id="rId39"/>
    <p:sldId id="300" r:id="rId40"/>
    <p:sldId id="301" r:id="rId41"/>
    <p:sldId id="302" r:id="rId42"/>
    <p:sldId id="303" r:id="rId43"/>
    <p:sldId id="304" r:id="rId44"/>
    <p:sldId id="305" r:id="rId45"/>
    <p:sldId id="314" r:id="rId46"/>
    <p:sldId id="306" r:id="rId47"/>
    <p:sldId id="307" r:id="rId48"/>
    <p:sldId id="308" r:id="rId49"/>
    <p:sldId id="309" r:id="rId50"/>
    <p:sldId id="310" r:id="rId51"/>
    <p:sldId id="312" r:id="rId52"/>
    <p:sldId id="311" r:id="rId53"/>
    <p:sldId id="263" r:id="rId54"/>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6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16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16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16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gold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CC0000"/>
    <a:srgbClr val="800000"/>
    <a:srgbClr val="FF9900"/>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55" autoAdjust="0"/>
    <p:restoredTop sz="94660"/>
  </p:normalViewPr>
  <p:slideViewPr>
    <p:cSldViewPr>
      <p:cViewPr varScale="1">
        <p:scale>
          <a:sx n="115" d="100"/>
          <a:sy n="115" d="100"/>
        </p:scale>
        <p:origin x="49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1C543-0638-4B59-A6CE-11BF920BE5BF}" type="datetimeFigureOut">
              <a:rPr lang="en-US" smtClean="0"/>
              <a:t>10/6/2021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5E861-43F7-4856-A88F-24B151BC8A91}" type="slidenum">
              <a:rPr lang="en-US" smtClean="0"/>
              <a:t>‹#›</a:t>
            </a:fld>
            <a:endParaRPr lang="en-US"/>
          </a:p>
        </p:txBody>
      </p:sp>
    </p:spTree>
    <p:extLst>
      <p:ext uri="{BB962C8B-B14F-4D97-AF65-F5344CB8AC3E}">
        <p14:creationId xmlns:p14="http://schemas.microsoft.com/office/powerpoint/2010/main" val="411156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5E861-43F7-4856-A88F-24B151BC8A91}" type="slidenum">
              <a:rPr lang="en-US" smtClean="0"/>
              <a:t>44</a:t>
            </a:fld>
            <a:endParaRPr lang="en-US"/>
          </a:p>
        </p:txBody>
      </p:sp>
    </p:spTree>
    <p:extLst>
      <p:ext uri="{BB962C8B-B14F-4D97-AF65-F5344CB8AC3E}">
        <p14:creationId xmlns:p14="http://schemas.microsoft.com/office/powerpoint/2010/main" val="295031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5E861-43F7-4856-A88F-24B151BC8A91}" type="slidenum">
              <a:rPr lang="en-US" smtClean="0"/>
              <a:t>45</a:t>
            </a:fld>
            <a:endParaRPr lang="en-US"/>
          </a:p>
        </p:txBody>
      </p:sp>
    </p:spTree>
    <p:extLst>
      <p:ext uri="{BB962C8B-B14F-4D97-AF65-F5344CB8AC3E}">
        <p14:creationId xmlns:p14="http://schemas.microsoft.com/office/powerpoint/2010/main" val="126862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9CCEE249-5F43-433B-A82E-303B578D5C62}" type="slidenum">
              <a:rPr lang="en-US" altLang="en-US"/>
              <a:pPr/>
              <a:t>‹#›</a:t>
            </a:fld>
            <a:endParaRPr lang="en-US" altLang="en-US" dirty="0"/>
          </a:p>
        </p:txBody>
      </p:sp>
    </p:spTree>
    <p:extLst>
      <p:ext uri="{BB962C8B-B14F-4D97-AF65-F5344CB8AC3E}">
        <p14:creationId xmlns:p14="http://schemas.microsoft.com/office/powerpoint/2010/main" val="123196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5DEE41C5-3346-4EAC-B157-71305286D825}" type="slidenum">
              <a:rPr lang="en-US" altLang="en-US"/>
              <a:pPr/>
              <a:t>‹#›</a:t>
            </a:fld>
            <a:endParaRPr lang="en-US" altLang="en-US" dirty="0"/>
          </a:p>
        </p:txBody>
      </p:sp>
    </p:spTree>
    <p:extLst>
      <p:ext uri="{BB962C8B-B14F-4D97-AF65-F5344CB8AC3E}">
        <p14:creationId xmlns:p14="http://schemas.microsoft.com/office/powerpoint/2010/main" val="323581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068F8E5-C70B-4EE2-A9F9-5E3819FD28D3}" type="slidenum">
              <a:rPr lang="en-US" altLang="en-US"/>
              <a:pPr/>
              <a:t>‹#›</a:t>
            </a:fld>
            <a:endParaRPr lang="en-US" altLang="en-US" dirty="0"/>
          </a:p>
        </p:txBody>
      </p:sp>
    </p:spTree>
    <p:extLst>
      <p:ext uri="{BB962C8B-B14F-4D97-AF65-F5344CB8AC3E}">
        <p14:creationId xmlns:p14="http://schemas.microsoft.com/office/powerpoint/2010/main" val="160627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8"/>
            <a:ext cx="7772400" cy="1143000"/>
          </a:xfrm>
          <a:effectLst>
            <a:outerShdw blurRad="50800" dist="25400" dir="2700000" algn="ctr" rotWithShape="0">
              <a:schemeClr val="bg1">
                <a:lumMod val="60000"/>
                <a:lumOff val="40000"/>
              </a:schemeClr>
            </a:outerShdw>
          </a:effectLst>
        </p:spPr>
        <p:txBody>
          <a:bodyPr/>
          <a:lstStyle>
            <a:lvl1pPr>
              <a:defRPr>
                <a:effectLst>
                  <a:outerShdw blurRad="38100" dist="38100" dir="2700000" algn="tl">
                    <a:schemeClr val="bg1">
                      <a:lumMod val="60000"/>
                      <a:lumOff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685800" y="1600200"/>
            <a:ext cx="7620000" cy="4525963"/>
          </a:xfrm>
          <a:effectLst>
            <a:outerShdw blurRad="50800" dist="25400" dir="2700000" algn="ctr" rotWithShape="0">
              <a:schemeClr val="bg1">
                <a:lumMod val="60000"/>
                <a:lumOff val="40000"/>
              </a:schemeClr>
            </a:outerShdw>
          </a:effectLst>
        </p:spPr>
        <p:txBody>
          <a:bodyPr/>
          <a:lstStyle>
            <a:lvl1pPr marL="566738" indent="-342900">
              <a:tabLst/>
              <a:defRPr>
                <a:effectLst>
                  <a:outerShdw blurRad="50800" dist="38100" dir="2700000" algn="tl" rotWithShape="0">
                    <a:prstClr val="black">
                      <a:alpha val="40000"/>
                    </a:prstClr>
                  </a:outerShdw>
                </a:effectLst>
              </a:defRPr>
            </a:lvl1pPr>
            <a:lvl2pPr marL="747713" indent="-285750">
              <a:tabLst/>
              <a:defRPr>
                <a:effectLst>
                  <a:outerShdw blurRad="50800" dist="38100" dir="2700000" algn="tl" rotWithShape="0">
                    <a:prstClr val="black">
                      <a:alpha val="40000"/>
                    </a:prstClr>
                  </a:outerShdw>
                </a:effectLst>
              </a:defRPr>
            </a:lvl2pPr>
            <a:lvl3pPr marL="914400" indent="-228600">
              <a:tabLst/>
              <a:defRPr>
                <a:effectLst>
                  <a:outerShdw blurRad="50800" dist="38100" dir="2700000" algn="tl" rotWithShape="0">
                    <a:prstClr val="black">
                      <a:alpha val="40000"/>
                    </a:prstClr>
                  </a:outerShdw>
                </a:effectLst>
              </a:defRPr>
            </a:lvl3pPr>
            <a:lvl4pPr marL="1146175" indent="-228600">
              <a:tabLst/>
              <a:defRPr>
                <a:effectLst>
                  <a:outerShdw blurRad="50800" dist="38100" dir="2700000" algn="tl" rotWithShape="0">
                    <a:prstClr val="black">
                      <a:alpha val="40000"/>
                    </a:prstClr>
                  </a:outerShdw>
                </a:effectLst>
              </a:defRPr>
            </a:lvl4pPr>
            <a:lvl5pPr marL="1377950" indent="-228600">
              <a:tabLst/>
              <a:defRPr>
                <a:effectLst>
                  <a:outerShdw blurRad="50800" dist="38100" dir="2700000" algn="tl" rotWithShape="0">
                    <a:prstClr val="black">
                      <a:alpha val="40000"/>
                    </a:prst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737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7347A96C-D4D0-47C0-B95B-AD845BBF00E6}" type="slidenum">
              <a:rPr lang="en-US" altLang="en-US"/>
              <a:pPr/>
              <a:t>‹#›</a:t>
            </a:fld>
            <a:endParaRPr lang="en-US" altLang="en-US" dirty="0"/>
          </a:p>
        </p:txBody>
      </p:sp>
    </p:spTree>
    <p:extLst>
      <p:ext uri="{BB962C8B-B14F-4D97-AF65-F5344CB8AC3E}">
        <p14:creationId xmlns:p14="http://schemas.microsoft.com/office/powerpoint/2010/main" val="33031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64BAB452-559D-4A24-A45E-E56CCCAF2350}" type="slidenum">
              <a:rPr lang="en-US" altLang="en-US"/>
              <a:pPr/>
              <a:t>‹#›</a:t>
            </a:fld>
            <a:endParaRPr lang="en-US" altLang="en-US" dirty="0"/>
          </a:p>
        </p:txBody>
      </p:sp>
    </p:spTree>
    <p:extLst>
      <p:ext uri="{BB962C8B-B14F-4D97-AF65-F5344CB8AC3E}">
        <p14:creationId xmlns:p14="http://schemas.microsoft.com/office/powerpoint/2010/main" val="2290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C1099164-9958-481D-865D-18398A49778B}" type="slidenum">
              <a:rPr lang="en-US" altLang="en-US"/>
              <a:pPr/>
              <a:t>‹#›</a:t>
            </a:fld>
            <a:endParaRPr lang="en-US" altLang="en-US" dirty="0"/>
          </a:p>
        </p:txBody>
      </p:sp>
    </p:spTree>
    <p:extLst>
      <p:ext uri="{BB962C8B-B14F-4D97-AF65-F5344CB8AC3E}">
        <p14:creationId xmlns:p14="http://schemas.microsoft.com/office/powerpoint/2010/main" val="350377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63DD0C13-CB04-4B44-B28A-FE4450DC7370}" type="slidenum">
              <a:rPr lang="en-US" altLang="en-US"/>
              <a:pPr/>
              <a:t>‹#›</a:t>
            </a:fld>
            <a:endParaRPr lang="en-US" altLang="en-US" dirty="0"/>
          </a:p>
        </p:txBody>
      </p:sp>
    </p:spTree>
    <p:extLst>
      <p:ext uri="{BB962C8B-B14F-4D97-AF65-F5344CB8AC3E}">
        <p14:creationId xmlns:p14="http://schemas.microsoft.com/office/powerpoint/2010/main" val="26037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646636C7-3E12-42C3-8BE2-D7E355D8E4E6}" type="slidenum">
              <a:rPr lang="en-US" altLang="en-US"/>
              <a:pPr/>
              <a:t>‹#›</a:t>
            </a:fld>
            <a:endParaRPr lang="en-US" altLang="en-US" dirty="0"/>
          </a:p>
        </p:txBody>
      </p:sp>
    </p:spTree>
    <p:extLst>
      <p:ext uri="{BB962C8B-B14F-4D97-AF65-F5344CB8AC3E}">
        <p14:creationId xmlns:p14="http://schemas.microsoft.com/office/powerpoint/2010/main" val="10290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8AE08734-E28D-44AA-94C5-11EC3AD1C3B7}" type="slidenum">
              <a:rPr lang="en-US" altLang="en-US"/>
              <a:pPr/>
              <a:t>‹#›</a:t>
            </a:fld>
            <a:endParaRPr lang="en-US" altLang="en-US" dirty="0"/>
          </a:p>
        </p:txBody>
      </p:sp>
    </p:spTree>
    <p:extLst>
      <p:ext uri="{BB962C8B-B14F-4D97-AF65-F5344CB8AC3E}">
        <p14:creationId xmlns:p14="http://schemas.microsoft.com/office/powerpoint/2010/main" val="203165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7B0CE583-985C-42DE-84D7-8B53DB4D78EC}" type="slidenum">
              <a:rPr lang="en-US" altLang="en-US"/>
              <a:pPr/>
              <a:t>‹#›</a:t>
            </a:fld>
            <a:endParaRPr lang="en-US" altLang="en-US" dirty="0"/>
          </a:p>
        </p:txBody>
      </p:sp>
    </p:spTree>
    <p:extLst>
      <p:ext uri="{BB962C8B-B14F-4D97-AF65-F5344CB8AC3E}">
        <p14:creationId xmlns:p14="http://schemas.microsoft.com/office/powerpoint/2010/main" val="366249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BEBA8EAE-BF5A-486C-A8C5-ECC9F3942E4B}">
                <a14:imgProps xmlns:a14="http://schemas.microsoft.com/office/drawing/2010/main">
                  <a14:imgLayer r:embed="rId14">
                    <a14:imgEffect>
                      <a14:artisticCemen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C7FBDAA-AC52-490D-80D4-6637DBA15D12}"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defRPr sz="2800" kern="1200">
          <a:solidFill>
            <a:schemeClr val="bg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2400" kern="1200">
          <a:solidFill>
            <a:schemeClr val="bg1"/>
          </a:solidFill>
          <a:effectLst>
            <a:outerShdw blurRad="38100" dist="38100" dir="2700000" algn="tl">
              <a:srgbClr val="C0C0C0"/>
            </a:outerShdw>
          </a:effectLst>
          <a:latin typeface="+mn-lt"/>
          <a:ea typeface="+mn-ea"/>
          <a:cs typeface="+mn-cs"/>
        </a:defRPr>
      </a:lvl2pPr>
      <a:lvl3pPr marL="1143000" indent="-228600" algn="l" rtl="0" fontAlgn="base">
        <a:spcBef>
          <a:spcPct val="20000"/>
        </a:spcBef>
        <a:spcAft>
          <a:spcPct val="0"/>
        </a:spcAft>
        <a:buChar char="•"/>
        <a:defRPr sz="2000" kern="1200">
          <a:solidFill>
            <a:schemeClr val="bg1"/>
          </a:solidFill>
          <a:effectLst>
            <a:outerShdw blurRad="38100" dist="38100" dir="2700000" algn="tl">
              <a:srgbClr val="C0C0C0"/>
            </a:outerShdw>
          </a:effectLst>
          <a:latin typeface="+mn-lt"/>
          <a:ea typeface="+mn-ea"/>
          <a:cs typeface="+mn-cs"/>
        </a:defRPr>
      </a:lvl3pPr>
      <a:lvl4pPr marL="1600200" indent="-228600" algn="l" rtl="0" fontAlgn="base">
        <a:spcBef>
          <a:spcPct val="20000"/>
        </a:spcBef>
        <a:spcAft>
          <a:spcPct val="0"/>
        </a:spcAft>
        <a:buChar char="–"/>
        <a:defRPr kern="1200">
          <a:solidFill>
            <a:schemeClr val="bg1"/>
          </a:solidFill>
          <a:effectLst>
            <a:outerShdw blurRad="38100" dist="38100" dir="2700000" algn="tl">
              <a:srgbClr val="C0C0C0"/>
            </a:outerShdw>
          </a:effectLst>
          <a:latin typeface="+mn-lt"/>
          <a:ea typeface="+mn-ea"/>
          <a:cs typeface="+mn-cs"/>
        </a:defRPr>
      </a:lvl4pPr>
      <a:lvl5pPr marL="2057400" indent="-228600" algn="l" rtl="0" fontAlgn="base">
        <a:spcBef>
          <a:spcPct val="20000"/>
        </a:spcBef>
        <a:spcAft>
          <a:spcPct val="0"/>
        </a:spcAft>
        <a:buChar char="»"/>
        <a:defRPr kern="1200">
          <a:solidFill>
            <a:schemeClr val="bg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5.gif"/><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5.png"/><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wav"/><Relationship Id="rId7" Type="http://schemas.openxmlformats.org/officeDocument/2006/relationships/audio" Target="../media/media5.wav"/><Relationship Id="rId2" Type="http://schemas.microsoft.com/office/2007/relationships/media" Target="../media/media3.wav"/><Relationship Id="rId1" Type="http://schemas.openxmlformats.org/officeDocument/2006/relationships/tags" Target="../tags/tag42.xml"/><Relationship Id="rId6" Type="http://schemas.microsoft.com/office/2007/relationships/media" Target="../media/media5.wav"/><Relationship Id="rId5" Type="http://schemas.openxmlformats.org/officeDocument/2006/relationships/audio" Target="../media/media4.wav"/><Relationship Id="rId4" Type="http://schemas.microsoft.com/office/2007/relationships/media" Target="../media/media4.wav"/><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5.png"/><Relationship Id="rId5" Type="http://schemas.openxmlformats.org/officeDocument/2006/relationships/image" Target="../media/image46.jpg"/><Relationship Id="rId4" Type="http://schemas.openxmlformats.org/officeDocument/2006/relationships/image" Target="../media/image45.gif"/></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0" name="Rectangle 2"/>
          <p:cNvSpPr>
            <a:spLocks noGrp="1" noChangeArrowheads="1"/>
          </p:cNvSpPr>
          <p:nvPr>
            <p:ph type="ctrTitle"/>
          </p:nvPr>
        </p:nvSpPr>
        <p:spPr>
          <a:xfrm>
            <a:off x="685800" y="2130425"/>
            <a:ext cx="7772400" cy="1470025"/>
          </a:xfrm>
        </p:spPr>
        <p:txBody>
          <a:bodyPr anchor="ctr"/>
          <a:lstStyle/>
          <a:p>
            <a:r>
              <a:rPr lang="en-US" altLang="en-US" sz="5400" dirty="0">
                <a:effectLst>
                  <a:outerShdw blurRad="50800" dist="50800" dir="2700000" algn="tl">
                    <a:schemeClr val="bg1">
                      <a:lumMod val="60000"/>
                      <a:lumOff val="40000"/>
                    </a:schemeClr>
                  </a:outerShdw>
                </a:effectLst>
              </a:rPr>
              <a:t>Tithing</a:t>
            </a:r>
          </a:p>
        </p:txBody>
      </p:sp>
      <p:sp>
        <p:nvSpPr>
          <p:cNvPr id="2051" name="Rectangle 3"/>
          <p:cNvSpPr>
            <a:spLocks noGrp="1" noChangeArrowheads="1"/>
          </p:cNvSpPr>
          <p:nvPr>
            <p:ph type="subTitle" idx="1"/>
          </p:nvPr>
        </p:nvSpPr>
        <p:spPr>
          <a:xfrm>
            <a:off x="1371600" y="3886200"/>
            <a:ext cx="6400800" cy="1752600"/>
          </a:xfrm>
          <a:effectLst/>
        </p:spPr>
        <p:txBody>
          <a:bodyPr/>
          <a:lstStyle/>
          <a:p>
            <a:r>
              <a:rPr lang="en-US" altLang="en-US" dirty="0">
                <a:effectLst>
                  <a:outerShdw blurRad="38100" dist="38100" dir="2700000" algn="tl">
                    <a:schemeClr val="bg1">
                      <a:lumMod val="60000"/>
                      <a:lumOff val="40000"/>
                    </a:schemeClr>
                  </a:outerShdw>
                </a:effectLst>
              </a:rPr>
              <a:t>It’s not what you think!</a:t>
            </a:r>
          </a:p>
          <a:p>
            <a:endParaRPr lang="en-US" altLang="en-US" sz="2000" dirty="0">
              <a:effectLst>
                <a:outerShdw blurRad="38100" dist="38100" dir="2700000" algn="tl">
                  <a:schemeClr val="bg1">
                    <a:lumMod val="60000"/>
                    <a:lumOff val="40000"/>
                  </a:schemeClr>
                </a:outerShdw>
              </a:effectLst>
            </a:endParaRPr>
          </a:p>
          <a:p>
            <a:r>
              <a:rPr lang="en-US" altLang="en-US" sz="1600" dirty="0">
                <a:effectLst>
                  <a:outerShdw blurRad="38100" dist="38100" dir="2700000" algn="tl">
                    <a:schemeClr val="bg1">
                      <a:lumMod val="60000"/>
                      <a:lumOff val="40000"/>
                    </a:schemeClr>
                  </a:outerShdw>
                </a:effectLst>
              </a:rPr>
              <a:t>By Stephen M. Golden</a:t>
            </a:r>
          </a:p>
          <a:p>
            <a:r>
              <a:rPr lang="en-US" altLang="en-US" sz="1100" dirty="0">
                <a:effectLst>
                  <a:outerShdw blurRad="38100" dist="38100" dir="2700000" algn="tl">
                    <a:schemeClr val="bg1">
                      <a:lumMod val="60000"/>
                      <a:lumOff val="40000"/>
                    </a:schemeClr>
                  </a:outerShdw>
                </a:effectLst>
              </a:rPr>
              <a:t>Based on the work of Aaron </a:t>
            </a:r>
            <a:r>
              <a:rPr lang="en-US" altLang="en-US" sz="1100" dirty="0" err="1">
                <a:effectLst>
                  <a:outerShdw blurRad="38100" dist="38100" dir="2700000" algn="tl">
                    <a:schemeClr val="bg1">
                      <a:lumMod val="60000"/>
                      <a:lumOff val="40000"/>
                    </a:schemeClr>
                  </a:outerShdw>
                </a:effectLst>
              </a:rPr>
              <a:t>Budjen</a:t>
            </a:r>
            <a:br>
              <a:rPr lang="en-US" altLang="en-US" sz="1100" dirty="0">
                <a:effectLst>
                  <a:outerShdw blurRad="38100" dist="38100" dir="2700000" algn="tl">
                    <a:schemeClr val="bg1">
                      <a:lumMod val="60000"/>
                      <a:lumOff val="40000"/>
                    </a:schemeClr>
                  </a:outerShdw>
                </a:effectLst>
              </a:rPr>
            </a:br>
            <a:r>
              <a:rPr lang="en-US" altLang="en-US" sz="1100" u="sng" dirty="0">
                <a:solidFill>
                  <a:srgbClr val="0070C0"/>
                </a:solidFill>
                <a:effectLst>
                  <a:outerShdw blurRad="38100" dist="38100" dir="2700000" algn="tl">
                    <a:schemeClr val="bg1">
                      <a:lumMod val="60000"/>
                      <a:lumOff val="40000"/>
                    </a:schemeClr>
                  </a:outerShdw>
                </a:effectLst>
              </a:rPr>
              <a:t>http://www.livinggodministries.net/</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fade">
                                      <p:cBhvr>
                                        <p:cTn id="10" dur="1500"/>
                                        <p:tgtEl>
                                          <p:spTgt spid="2051">
                                            <p:txEl>
                                              <p:pRg st="0" end="0"/>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2051">
                                            <p:txEl>
                                              <p:pRg st="2" end="2"/>
                                            </p:txEl>
                                          </p:spTgt>
                                        </p:tgtEl>
                                        <p:attrNameLst>
                                          <p:attrName>style.visibility</p:attrName>
                                        </p:attrNameLst>
                                      </p:cBhvr>
                                      <p:to>
                                        <p:strVal val="visible"/>
                                      </p:to>
                                    </p:set>
                                    <p:animEffect transition="in" filter="fade">
                                      <p:cBhvr>
                                        <p:cTn id="13" dur="1750"/>
                                        <p:tgtEl>
                                          <p:spTgt spid="2051">
                                            <p:txEl>
                                              <p:pRg st="2" end="2"/>
                                            </p:txEl>
                                          </p:spTgt>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2051">
                                            <p:txEl>
                                              <p:pRg st="3" end="3"/>
                                            </p:txEl>
                                          </p:spTgt>
                                        </p:tgtEl>
                                        <p:attrNameLst>
                                          <p:attrName>style.visibility</p:attrName>
                                        </p:attrNameLst>
                                      </p:cBhvr>
                                      <p:to>
                                        <p:strVal val="visible"/>
                                      </p:to>
                                    </p:set>
                                    <p:animEffect transition="in" filter="fade">
                                      <p:cBhvr>
                                        <p:cTn id="16" dur="1750"/>
                                        <p:tgtEl>
                                          <p:spTgt spid="2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The LORD later declared the place where you are to eat your offerings is Jerusalem.</a:t>
            </a:r>
          </a:p>
          <a:p>
            <a:endParaRPr lang="en-US" altLang="en-US" sz="1600" dirty="0"/>
          </a:p>
          <a:p>
            <a:r>
              <a:rPr lang="en-US" altLang="en-US" dirty="0"/>
              <a:t>So, you’re to take your offerings, your tithe of the land and the animals, to Jerusalem and </a:t>
            </a:r>
          </a:p>
          <a:p>
            <a:pPr marL="800100"/>
            <a:r>
              <a:rPr lang="en-US" altLang="en-US" dirty="0">
                <a:latin typeface="Times New Roman" panose="02020603050405020304" pitchFamily="18" charset="0"/>
              </a:rPr>
              <a:t>“Eat them there with your children, your servants, and the Levites who live in your towns, celebrating in the presence of the LORD your God in all you do.” (Deuteronomy 12:18b)</a:t>
            </a:r>
          </a:p>
          <a:p>
            <a:endParaRPr lang="en-US" altLang="en-US"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927698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fade">
                                      <p:cBhvr>
                                        <p:cTn id="13"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 objId="10"/>
        <p14:stopEvt time="4920" objId="10"/>
        <p14:playEvt time="6892" objId="8"/>
        <p14:stopEvt time="13534" objId="8"/>
        <p14:playEvt time="14282" objId="9"/>
        <p14:stopEvt time="27686" objId="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Take your tithe to Jerusalem, and eat it.</a:t>
            </a:r>
          </a:p>
          <a:p>
            <a:endParaRPr lang="en-US" altLang="en-US" dirty="0"/>
          </a:p>
          <a:p>
            <a:pPr algn="ctr"/>
            <a:r>
              <a:rPr lang="en-US" altLang="en-US" dirty="0"/>
              <a:t>OK!</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912" y="3276600"/>
            <a:ext cx="4797775" cy="25907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912" y="3276599"/>
            <a:ext cx="4797776" cy="2590799"/>
          </a:xfrm>
          <a:prstGeom prst="rect">
            <a:avLst/>
          </a:prstGeom>
        </p:spPr>
      </p:pic>
    </p:spTree>
    <p:custDataLst>
      <p:tags r:id="rId1"/>
    </p:custDataLst>
    <p:extLst>
      <p:ext uri="{BB962C8B-B14F-4D97-AF65-F5344CB8AC3E}">
        <p14:creationId xmlns:p14="http://schemas.microsoft.com/office/powerpoint/2010/main" val="2644534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0"/>
                                        <p:tgtEl>
                                          <p:spTgt spid="4"/>
                                        </p:tgtEl>
                                      </p:cBhvr>
                                    </p:animEffect>
                                  </p:childTnLst>
                                </p:cTn>
                              </p:par>
                              <p:par>
                                <p:cTn id="14" presetID="1" presetClass="entr" presetSubtype="0" fill="hold" nodeType="withEffect">
                                  <p:stCondLst>
                                    <p:cond delay="300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2557" objId="3"/>
        <p14:playEvt time="6060" objId="5"/>
        <p14:stopEvt time="6916"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Let’s try another passage:</a:t>
            </a:r>
          </a:p>
          <a:p>
            <a:r>
              <a:rPr lang="en-US" altLang="en-US" dirty="0"/>
              <a:t>Deuteronomy 14:22-29</a:t>
            </a:r>
          </a:p>
          <a:p>
            <a:r>
              <a:rPr lang="en-US" altLang="en-US" dirty="0">
                <a:latin typeface="Times New Roman" panose="02020603050405020304" pitchFamily="18" charset="0"/>
              </a:rPr>
              <a:t>“Be sure to set aside a tenth of all that your fields produce each year.  Eat the tithe of your grain…”</a:t>
            </a:r>
          </a:p>
          <a:p>
            <a:pPr marL="342900" algn="ctr"/>
            <a:endParaRPr lang="en-US" altLang="en-US" dirty="0"/>
          </a:p>
          <a:p>
            <a:pPr marL="342900" algn="ctr"/>
            <a:r>
              <a:rPr lang="en-US" altLang="en-US" dirty="0"/>
              <a:t>Wait!  He’s telling them to eat it again!</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191917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3000"/>
                                        <p:tgtEl>
                                          <p:spTgt spid="3075">
                                            <p:txEl>
                                              <p:pRg st="1" end="1"/>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fade">
                                      <p:cBhvr>
                                        <p:cTn id="13" dur="3000"/>
                                        <p:tgtEl>
                                          <p:spTgt spid="3075">
                                            <p:txEl>
                                              <p:pRg st="2" end="2"/>
                                            </p:txEl>
                                          </p:spTgt>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4" end="4"/>
                                            </p:txEl>
                                          </p:spTgt>
                                        </p:tgtEl>
                                        <p:attrNameLst>
                                          <p:attrName>style.visibility</p:attrName>
                                        </p:attrNameLst>
                                      </p:cBhvr>
                                      <p:to>
                                        <p:strVal val="visible"/>
                                      </p:to>
                                    </p:set>
                                    <p:animEffect transition="in" filter="fade">
                                      <p:cBhvr>
                                        <p:cTn id="16" dur="30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2719" objId="3"/>
        <p14:playEvt time="4642" objId="7"/>
        <p14:stopEvt time="8360" objId="7"/>
        <p14:playEvt time="9234" objId="5"/>
        <p14:stopEvt time="16495" objId="5"/>
        <p14:playEvt time="20285" objId="6"/>
        <p14:stopEvt time="23308"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191000"/>
            <a:ext cx="2149413" cy="2007067"/>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Let’s try another passage:</a:t>
            </a:r>
          </a:p>
          <a:p>
            <a:r>
              <a:rPr lang="en-US" altLang="en-US" dirty="0"/>
              <a:t>Deuteronomy 14:22-29</a:t>
            </a:r>
          </a:p>
          <a:p>
            <a:r>
              <a:rPr lang="en-US" altLang="en-US" dirty="0"/>
              <a:t>At Jerusalem!  Then the passage says…</a:t>
            </a:r>
          </a:p>
          <a:p>
            <a:r>
              <a:rPr lang="en-US" altLang="en-US" dirty="0"/>
              <a:t>If Jerusalem is too far, sell the tenth for silver, and take the silver to Jerusalem.  </a:t>
            </a:r>
          </a:p>
          <a:p>
            <a:r>
              <a:rPr lang="en-US" altLang="en-US" dirty="0"/>
              <a:t>Then… </a:t>
            </a:r>
            <a:r>
              <a:rPr lang="en-US" altLang="en-US" dirty="0">
                <a:latin typeface="Times New Roman" panose="02020603050405020304" pitchFamily="18" charset="0"/>
              </a:rPr>
              <a:t>“use the silver to buy whatever you like”</a:t>
            </a:r>
            <a:r>
              <a:rPr lang="en-US" altLang="en-US" dirty="0"/>
              <a:t>!</a:t>
            </a:r>
            <a:br>
              <a:rPr lang="en-US" altLang="en-US" dirty="0"/>
            </a:br>
            <a:r>
              <a:rPr lang="en-US" altLang="en-US" dirty="0">
                <a:latin typeface="Times New Roman" panose="02020603050405020304" pitchFamily="18" charset="0"/>
              </a:rPr>
              <a:t>(v.26)</a:t>
            </a:r>
            <a:r>
              <a:rPr lang="en-US" altLang="en-US" dirty="0"/>
              <a:t>  </a:t>
            </a:r>
          </a:p>
        </p:txBody>
      </p:sp>
    </p:spTree>
    <p:custDataLst>
      <p:tags r:id="rId1"/>
    </p:custDataLst>
    <p:extLst>
      <p:ext uri="{BB962C8B-B14F-4D97-AF65-F5344CB8AC3E}">
        <p14:creationId xmlns:p14="http://schemas.microsoft.com/office/powerpoint/2010/main" val="3047373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2000"/>
                                        <p:tgtEl>
                                          <p:spTgt spid="3075">
                                            <p:txEl>
                                              <p:pRg st="2" end="2"/>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3" end="3"/>
                                            </p:txEl>
                                          </p:spTgt>
                                        </p:tgtEl>
                                        <p:attrNameLst>
                                          <p:attrName>style.visibility</p:attrName>
                                        </p:attrNameLst>
                                      </p:cBhvr>
                                      <p:to>
                                        <p:strVal val="visible"/>
                                      </p:to>
                                    </p:set>
                                    <p:animEffect transition="in" filter="fade">
                                      <p:cBhvr>
                                        <p:cTn id="10" dur="2000"/>
                                        <p:tgtEl>
                                          <p:spTgt spid="3075">
                                            <p:txEl>
                                              <p:pRg st="3" end="3"/>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4" end="4"/>
                                            </p:txEl>
                                          </p:spTgt>
                                        </p:tgtEl>
                                        <p:attrNameLst>
                                          <p:attrName>style.visibility</p:attrName>
                                        </p:attrNameLst>
                                      </p:cBhvr>
                                      <p:to>
                                        <p:strVal val="visible"/>
                                      </p:to>
                                    </p:set>
                                    <p:animEffect transition="in" filter="fade">
                                      <p:cBhvr>
                                        <p:cTn id="13" dur="2000"/>
                                        <p:tgtEl>
                                          <p:spTgt spid="3075">
                                            <p:txEl>
                                              <p:pRg st="4" end="4"/>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4425" objId="2"/>
        <p14:playEvt time="5522" objId="6"/>
        <p14:stopEvt time="11890" objId="6"/>
        <p14:playEvt time="13312" objId="7"/>
        <p14:stopEvt time="18792"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425" y="3588055"/>
            <a:ext cx="2234749" cy="2549502"/>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Let’s try another passage:</a:t>
            </a:r>
          </a:p>
          <a:p>
            <a:r>
              <a:rPr lang="en-US" altLang="en-US" dirty="0"/>
              <a:t>Deuteronomy 14:22-29</a:t>
            </a:r>
          </a:p>
          <a:p>
            <a:r>
              <a:rPr lang="en-US" altLang="en-US" dirty="0"/>
              <a:t>How is the church supposed to get money to do stuff if the congregation is told to </a:t>
            </a:r>
            <a:r>
              <a:rPr lang="en-US" altLang="en-US" i="1" dirty="0"/>
              <a:t>SPEND</a:t>
            </a:r>
            <a:r>
              <a:rPr lang="en-US" altLang="en-US" dirty="0"/>
              <a:t> the tithe on whatever they like?</a:t>
            </a:r>
          </a:p>
        </p:txBody>
      </p:sp>
    </p:spTree>
    <p:custDataLst>
      <p:tags r:id="rId1"/>
    </p:custDataLst>
    <p:extLst>
      <p:ext uri="{BB962C8B-B14F-4D97-AF65-F5344CB8AC3E}">
        <p14:creationId xmlns:p14="http://schemas.microsoft.com/office/powerpoint/2010/main" val="598652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8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14394"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Let’s try another passage:</a:t>
            </a:r>
          </a:p>
          <a:p>
            <a:r>
              <a:rPr lang="en-US" altLang="en-US" dirty="0"/>
              <a:t>Deuteronomy 14:22-29</a:t>
            </a:r>
          </a:p>
          <a:p>
            <a:r>
              <a:rPr lang="en-US" altLang="en-US" dirty="0"/>
              <a:t>It sounds like God is telling them to have a party.</a:t>
            </a:r>
          </a:p>
          <a:p>
            <a:pPr marL="342900" algn="ctr"/>
            <a:r>
              <a:rPr lang="en-US" altLang="en-US" dirty="0"/>
              <a:t>Indeed He is.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09" y="609600"/>
            <a:ext cx="8064381" cy="5410200"/>
          </a:xfrm>
          <a:prstGeom prst="rect">
            <a:avLst/>
          </a:prstGeom>
        </p:spPr>
      </p:pic>
      <p:pic>
        <p:nvPicPr>
          <p:cNvPr id="5" name="Tithe-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400800" y="274638"/>
            <a:ext cx="609600" cy="609600"/>
          </a:xfrm>
          <a:prstGeom prst="rect">
            <a:avLst/>
          </a:prstGeom>
        </p:spPr>
      </p:pic>
    </p:spTree>
    <p:custDataLst>
      <p:tags r:id="rId1"/>
    </p:custDataLst>
    <p:extLst>
      <p:ext uri="{BB962C8B-B14F-4D97-AF65-F5344CB8AC3E}">
        <p14:creationId xmlns:p14="http://schemas.microsoft.com/office/powerpoint/2010/main" val="279846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8" fill="hold"/>
                                        <p:tgtEl>
                                          <p:spTgt spid="5"/>
                                        </p:tgtEl>
                                      </p:cBhvr>
                                    </p:cmd>
                                  </p:childTnLst>
                                </p:cTn>
                              </p:par>
                              <p:par>
                                <p:cTn id="7" presetID="10" presetClass="entr" presetSubtype="0" fill="hold" nodeType="withEffect">
                                  <p:stCondLst>
                                    <p:cond delay="0"/>
                                  </p:stCondLst>
                                  <p:iterate type="wd">
                                    <p:tmPct val="10000"/>
                                  </p:iterate>
                                  <p:childTnLst>
                                    <p:set>
                                      <p:cBhvr>
                                        <p:cTn id="8" dur="1" fill="hold">
                                          <p:stCondLst>
                                            <p:cond delay="0"/>
                                          </p:stCondLst>
                                        </p:cTn>
                                        <p:tgtEl>
                                          <p:spTgt spid="3075">
                                            <p:txEl>
                                              <p:pRg st="2" end="2"/>
                                            </p:txEl>
                                          </p:spTgt>
                                        </p:tgtEl>
                                        <p:attrNameLst>
                                          <p:attrName>style.visibility</p:attrName>
                                        </p:attrNameLst>
                                      </p:cBhvr>
                                      <p:to>
                                        <p:strVal val="visible"/>
                                      </p:to>
                                    </p:set>
                                    <p:animEffect transition="in" filter="fade">
                                      <p:cBhvr>
                                        <p:cTn id="9" dur="2000"/>
                                        <p:tgtEl>
                                          <p:spTgt spid="3075">
                                            <p:txEl>
                                              <p:pRg st="2" end="2"/>
                                            </p:txEl>
                                          </p:spTgt>
                                        </p:tgtEl>
                                      </p:cBhvr>
                                    </p:animEffect>
                                  </p:childTnLst>
                                </p:cTn>
                              </p:par>
                              <p:par>
                                <p:cTn id="10" presetID="10" presetClass="entr" presetSubtype="0" fill="hold" nodeType="withEffect">
                                  <p:stCondLst>
                                    <p:cond delay="4500"/>
                                  </p:stCondLst>
                                  <p:iterate type="wd">
                                    <p:tmPct val="10000"/>
                                  </p:iterate>
                                  <p:childTnLst>
                                    <p:set>
                                      <p:cBhvr>
                                        <p:cTn id="11" dur="1" fill="hold">
                                          <p:stCondLst>
                                            <p:cond delay="0"/>
                                          </p:stCondLst>
                                        </p:cTn>
                                        <p:tgtEl>
                                          <p:spTgt spid="3075">
                                            <p:txEl>
                                              <p:pRg st="3" end="3"/>
                                            </p:txEl>
                                          </p:spTgt>
                                        </p:tgtEl>
                                        <p:attrNameLst>
                                          <p:attrName>style.visibility</p:attrName>
                                        </p:attrNameLst>
                                      </p:cBhvr>
                                      <p:to>
                                        <p:strVal val="visible"/>
                                      </p:to>
                                    </p:set>
                                    <p:animEffect transition="in" filter="fade">
                                      <p:cBhvr>
                                        <p:cTn id="12" dur="1500"/>
                                        <p:tgtEl>
                                          <p:spTgt spid="3075">
                                            <p:txEl>
                                              <p:pRg st="3" end="3"/>
                                            </p:txEl>
                                          </p:spTgt>
                                        </p:tgtEl>
                                      </p:cBhvr>
                                    </p:animEffect>
                                  </p:childTnLst>
                                </p:cTn>
                              </p:par>
                              <p:par>
                                <p:cTn id="13" presetID="10" presetClass="entr" presetSubtype="0" fill="hold" nodeType="withEffect">
                                  <p:stCondLst>
                                    <p:cond delay="6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 objId="3"/>
        <p14:stopEvt time="12100"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082" y="3917840"/>
            <a:ext cx="3059794" cy="2178159"/>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But let’s back up for a moment.</a:t>
            </a:r>
          </a:p>
          <a:p>
            <a:endParaRPr lang="en-US" altLang="en-US" dirty="0"/>
          </a:p>
          <a:p>
            <a:r>
              <a:rPr lang="en-US" altLang="en-US" dirty="0"/>
              <a:t>God says to take the tithe to Jerusalem.  Well, that’s not going to go over well with most pastors.  They want money brought </a:t>
            </a:r>
            <a:br>
              <a:rPr lang="en-US" altLang="en-US" dirty="0"/>
            </a:br>
            <a:r>
              <a:rPr lang="en-US" altLang="en-US" dirty="0"/>
              <a:t>to the offerin</a:t>
            </a:r>
            <a:r>
              <a:rPr lang="en-US" altLang="en-US" dirty="0">
                <a:solidFill>
                  <a:schemeClr val="tx1"/>
                </a:solidFill>
              </a:rPr>
              <a:t>g plate.</a:t>
            </a:r>
          </a:p>
        </p:txBody>
      </p:sp>
    </p:spTree>
    <p:custDataLst>
      <p:tags r:id="rId1"/>
    </p:custDataLst>
    <p:extLst>
      <p:ext uri="{BB962C8B-B14F-4D97-AF65-F5344CB8AC3E}">
        <p14:creationId xmlns:p14="http://schemas.microsoft.com/office/powerpoint/2010/main" val="1468733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350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9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15118"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But let’s back up for a moment.</a:t>
            </a:r>
          </a:p>
          <a:p>
            <a:endParaRPr lang="en-US" altLang="en-US" dirty="0"/>
          </a:p>
          <a:p>
            <a:r>
              <a:rPr lang="en-US" altLang="en-US" dirty="0"/>
              <a:t>Next, the tithe isn’t talking about income.  </a:t>
            </a:r>
            <a:br>
              <a:rPr lang="en-US" altLang="en-US" dirty="0"/>
            </a:br>
            <a:r>
              <a:rPr lang="en-US" altLang="en-US" dirty="0"/>
              <a:t>It’s very specific: a tenth of all that is grown from the ground and every tenth animal that was born.  </a:t>
            </a:r>
          </a:p>
          <a:p>
            <a:r>
              <a:rPr lang="en-US" altLang="en-US" dirty="0"/>
              <a:t>The first born also belonged to the LORD, </a:t>
            </a:r>
            <a:br>
              <a:rPr lang="en-US" altLang="en-US" dirty="0"/>
            </a:br>
            <a:r>
              <a:rPr lang="en-US" altLang="en-US" dirty="0"/>
              <a:t>but </a:t>
            </a:r>
            <a:r>
              <a:rPr lang="en-US" altLang="en-US" i="1" dirty="0"/>
              <a:t>that</a:t>
            </a:r>
            <a:r>
              <a:rPr lang="en-US" altLang="en-US" dirty="0"/>
              <a:t> was not part of the tithe.</a:t>
            </a:r>
          </a:p>
          <a:p>
            <a:pPr algn="ctr"/>
            <a:r>
              <a:rPr lang="en-US" altLang="en-US" dirty="0">
                <a:latin typeface="Times New Roman" panose="02020603050405020304" pitchFamily="18" charset="0"/>
              </a:rPr>
              <a:t>(Leviticus 27:26, Numbers 8:17 and 18:15)</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55899"/>
            <a:ext cx="2539682" cy="2387301"/>
          </a:xfrm>
          <a:prstGeom prst="rect">
            <a:avLst/>
          </a:prstGeom>
        </p:spPr>
      </p:pic>
      <p:pic>
        <p:nvPicPr>
          <p:cNvPr id="6" name="Tithe-17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616382" y="541338"/>
            <a:ext cx="609600" cy="609600"/>
          </a:xfrm>
          <a:prstGeom prst="rect">
            <a:avLst/>
          </a:prstGeom>
        </p:spPr>
      </p:pic>
    </p:spTree>
    <p:custDataLst>
      <p:tags r:id="rId1"/>
    </p:custDataLst>
    <p:extLst>
      <p:ext uri="{BB962C8B-B14F-4D97-AF65-F5344CB8AC3E}">
        <p14:creationId xmlns:p14="http://schemas.microsoft.com/office/powerpoint/2010/main" val="1878144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817" fill="hold"/>
                                        <p:tgtEl>
                                          <p:spTgt spid="6"/>
                                        </p:tgtEl>
                                      </p:cBhvr>
                                    </p:cmd>
                                  </p:childTnLst>
                                </p:cTn>
                              </p:par>
                              <p:par>
                                <p:cTn id="15" presetID="10" presetClass="entr" presetSubtype="0" fill="hold" nodeType="withEffect">
                                  <p:stCondLst>
                                    <p:cond delay="0"/>
                                  </p:stCondLst>
                                  <p:iterate type="wd">
                                    <p:tmPct val="10000"/>
                                  </p:iterate>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fade">
                                      <p:cBhvr>
                                        <p:cTn id="17" dur="3000"/>
                                        <p:tgtEl>
                                          <p:spTgt spid="3075">
                                            <p:txEl>
                                              <p:pRg st="3" end="3"/>
                                            </p:txEl>
                                          </p:spTgt>
                                        </p:tgtEl>
                                      </p:cBhvr>
                                    </p:animEffect>
                                  </p:childTnLst>
                                </p:cTn>
                              </p:par>
                              <p:par>
                                <p:cTn id="18" presetID="10" presetClass="entr" presetSubtype="0" fill="hold" nodeType="withEffect">
                                  <p:stCondLst>
                                    <p:cond delay="6000"/>
                                  </p:stCondLst>
                                  <p:iterate type="wd">
                                    <p:tmPct val="10000"/>
                                  </p:iterate>
                                  <p:childTnLst>
                                    <p:set>
                                      <p:cBhvr>
                                        <p:cTn id="19" dur="1" fill="hold">
                                          <p:stCondLst>
                                            <p:cond delay="0"/>
                                          </p:stCondLst>
                                        </p:cTn>
                                        <p:tgtEl>
                                          <p:spTgt spid="3075">
                                            <p:txEl>
                                              <p:pRg st="4" end="4"/>
                                            </p:txEl>
                                          </p:spTgt>
                                        </p:tgtEl>
                                        <p:attrNameLst>
                                          <p:attrName>style.visibility</p:attrName>
                                        </p:attrNameLst>
                                      </p:cBhvr>
                                      <p:to>
                                        <p:strVal val="visible"/>
                                      </p:to>
                                    </p:set>
                                    <p:animEffect transition="in" filter="fade">
                                      <p:cBhvr>
                                        <p:cTn id="20" dur="20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 objId="3"/>
        <p14:stopEvt time="10558" objId="3"/>
        <p14:playEvt time="13845" objId="6"/>
        <p14:stopEvt time="26730"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797" y="3005984"/>
            <a:ext cx="4851003" cy="33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But let’s back up for a moment.</a:t>
            </a:r>
          </a:p>
          <a:p>
            <a:endParaRPr lang="en-US" altLang="en-US" dirty="0"/>
          </a:p>
          <a:p>
            <a:r>
              <a:rPr lang="en-US" altLang="en-US" dirty="0"/>
              <a:t>That’s why Malachi 3:10 talks about a storehouse!</a:t>
            </a:r>
          </a:p>
          <a:p>
            <a:endParaRPr lang="en-US" altLang="en-US" dirty="0"/>
          </a:p>
        </p:txBody>
      </p:sp>
    </p:spTree>
    <p:custDataLst>
      <p:tags r:id="rId1"/>
    </p:custDataLst>
    <p:extLst>
      <p:ext uri="{BB962C8B-B14F-4D97-AF65-F5344CB8AC3E}">
        <p14:creationId xmlns:p14="http://schemas.microsoft.com/office/powerpoint/2010/main" val="4156234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7562"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But let’s back up for a moment.</a:t>
            </a:r>
          </a:p>
          <a:p>
            <a:endParaRPr lang="en-US" altLang="en-US" dirty="0"/>
          </a:p>
          <a:p>
            <a:r>
              <a:rPr lang="en-US" altLang="en-US" dirty="0"/>
              <a:t>So, if you weren’t growing anything in the ground, and you weren’t raising any animals, you were</a:t>
            </a:r>
            <a:r>
              <a:rPr lang="en-US" altLang="en-US" i="1" dirty="0"/>
              <a:t> not</a:t>
            </a:r>
            <a:r>
              <a:rPr lang="en-US" altLang="en-US" dirty="0"/>
              <a:t> subject to the tithe!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95" y="4270761"/>
            <a:ext cx="1712148" cy="1143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943" y="4267200"/>
            <a:ext cx="1718797" cy="1143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491" y="4272897"/>
            <a:ext cx="1699774" cy="11373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016" y="4267200"/>
            <a:ext cx="1822584" cy="1143000"/>
          </a:xfrm>
          <a:prstGeom prst="rect">
            <a:avLst/>
          </a:prstGeom>
        </p:spPr>
      </p:pic>
    </p:spTree>
    <p:custDataLst>
      <p:tags r:id="rId1"/>
    </p:custDataLst>
    <p:extLst>
      <p:ext uri="{BB962C8B-B14F-4D97-AF65-F5344CB8AC3E}">
        <p14:creationId xmlns:p14="http://schemas.microsoft.com/office/powerpoint/2010/main" val="331589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10" presetClass="entr" presetSubtype="0" fill="hold"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par>
                                <p:cTn id="14" presetID="10" presetClass="entr" presetSubtype="0" fill="hold" nodeType="withEffect">
                                  <p:stCondLst>
                                    <p:cond delay="5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par>
                                <p:cTn id="17" presetID="10" presetClass="entr" presetSubtype="0" fill="hold"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6"/>
        <p14:stopEvt time="12382"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noFill/>
          <a:ln>
            <a:noFill/>
          </a:ln>
          <a:effectLst/>
        </p:spPr>
        <p:txBody>
          <a:bodyPr/>
          <a:lstStyle/>
          <a:p>
            <a:r>
              <a:rPr lang="en-US" altLang="en-US" b="1" dirty="0">
                <a:effectLst>
                  <a:outerShdw blurRad="38100" dist="38100" dir="2700000" algn="tl">
                    <a:srgbClr val="000000">
                      <a:alpha val="43137"/>
                    </a:srgbClr>
                  </a:outerShdw>
                </a:effectLst>
              </a:rPr>
              <a:t>Should Christians tithe?</a:t>
            </a:r>
          </a:p>
          <a:p>
            <a:r>
              <a:rPr lang="en-US" altLang="en-US" dirty="0">
                <a:effectLst>
                  <a:outerShdw blurRad="38100" dist="38100" dir="2700000" algn="tl">
                    <a:srgbClr val="000000">
                      <a:alpha val="43137"/>
                    </a:srgbClr>
                  </a:outerShdw>
                </a:effectLst>
              </a:rPr>
              <a:t>Many pastors today like to encourage, or even intimidate, the members of their congregations into giving ten percent of their incomes to the Church, calling it a tithe.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87" y="3928930"/>
            <a:ext cx="3629025" cy="2058916"/>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8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
        <p14:stopEvt time="1912" objId="4"/>
        <p14:playEvt time="4299" objId="6"/>
        <p14:stopEvt time="14199"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3" y="2149894"/>
            <a:ext cx="2997200" cy="4038600"/>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 y="-669082"/>
            <a:ext cx="9144000" cy="7545012"/>
          </a:xfrm>
          <a:prstGeom prst="rect">
            <a:avLst/>
          </a:prstGeom>
        </p:spPr>
      </p:pic>
      <p:sp>
        <p:nvSpPr>
          <p:cNvPr id="3075" name="Rectangle 3"/>
          <p:cNvSpPr>
            <a:spLocks noGrp="1" noChangeArrowheads="1"/>
          </p:cNvSpPr>
          <p:nvPr>
            <p:ph type="body" idx="1"/>
          </p:nvPr>
        </p:nvSpPr>
        <p:spPr>
          <a:xfrm>
            <a:off x="685800" y="1600201"/>
            <a:ext cx="7620000" cy="4267200"/>
          </a:xfrm>
          <a:effectLst/>
        </p:spPr>
        <p:txBody>
          <a:bodyPr/>
          <a:lstStyle/>
          <a:p>
            <a:r>
              <a:rPr lang="en-US" altLang="en-US" dirty="0"/>
              <a:t>But let’s back up for a moment.</a:t>
            </a:r>
          </a:p>
          <a:p>
            <a:r>
              <a:rPr lang="en-US" altLang="en-US" dirty="0"/>
              <a:t>For example:</a:t>
            </a:r>
          </a:p>
          <a:p>
            <a:r>
              <a:rPr lang="en-US" altLang="en-US" sz="2600" dirty="0"/>
              <a:t>If you bought some wool </a:t>
            </a:r>
            <a:br>
              <a:rPr lang="en-US" altLang="en-US" sz="2600" dirty="0"/>
            </a:br>
            <a:r>
              <a:rPr lang="en-US" altLang="en-US" sz="2600" dirty="0"/>
              <a:t>from a shepherd, cleaned </a:t>
            </a:r>
            <a:br>
              <a:rPr lang="en-US" altLang="en-US" sz="2600" dirty="0"/>
            </a:br>
            <a:r>
              <a:rPr lang="en-US" altLang="en-US" sz="2600" dirty="0"/>
              <a:t>it, spun it into yarn, wove it </a:t>
            </a:r>
            <a:br>
              <a:rPr lang="en-US" altLang="en-US" sz="2600" dirty="0"/>
            </a:br>
            <a:r>
              <a:rPr lang="en-US" altLang="en-US" sz="2600" dirty="0"/>
              <a:t>into cloth, sold the cloth, </a:t>
            </a:r>
            <a:br>
              <a:rPr lang="en-US" altLang="en-US" sz="2600" dirty="0"/>
            </a:br>
            <a:r>
              <a:rPr lang="en-US" altLang="en-US" sz="2600" dirty="0"/>
              <a:t>and made some money, </a:t>
            </a:r>
            <a:br>
              <a:rPr lang="en-US" altLang="en-US" sz="2600" dirty="0"/>
            </a:br>
            <a:r>
              <a:rPr lang="en-US" altLang="en-US" sz="2600" dirty="0"/>
              <a:t>you were NOT expected to </a:t>
            </a:r>
            <a:br>
              <a:rPr lang="en-US" altLang="en-US" sz="2600" dirty="0"/>
            </a:br>
            <a:r>
              <a:rPr lang="en-US" altLang="en-US" sz="2600" dirty="0"/>
              <a:t>give ten per-cent of that </a:t>
            </a:r>
            <a:br>
              <a:rPr lang="en-US" altLang="en-US" sz="2600" dirty="0"/>
            </a:br>
            <a:r>
              <a:rPr lang="en-US" altLang="en-US" sz="2600" dirty="0"/>
              <a:t>money as a tithe.</a:t>
            </a:r>
          </a:p>
        </p:txBody>
      </p:sp>
    </p:spTree>
    <p:custDataLst>
      <p:tags r:id="rId1"/>
    </p:custDataLst>
    <p:extLst>
      <p:ext uri="{BB962C8B-B14F-4D97-AF65-F5344CB8AC3E}">
        <p14:creationId xmlns:p14="http://schemas.microsoft.com/office/powerpoint/2010/main" val="185166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2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1544" objId="5"/>
        <p14:playEvt time="3640" objId="6"/>
        <p14:stopEvt time="16262"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81200"/>
            <a:ext cx="4343400" cy="4343400"/>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But let’s back up for a moment.</a:t>
            </a:r>
          </a:p>
          <a:p>
            <a:endParaRPr lang="en-US" altLang="en-US" dirty="0"/>
          </a:p>
          <a:p>
            <a:r>
              <a:rPr lang="en-US" altLang="en-US" dirty="0"/>
              <a:t>That was neither the law nor the practice.</a:t>
            </a:r>
          </a:p>
        </p:txBody>
      </p:sp>
    </p:spTree>
    <p:custDataLst>
      <p:tags r:id="rId1"/>
    </p:custDataLst>
    <p:extLst>
      <p:ext uri="{BB962C8B-B14F-4D97-AF65-F5344CB8AC3E}">
        <p14:creationId xmlns:p14="http://schemas.microsoft.com/office/powerpoint/2010/main" val="372362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6394"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i="1" dirty="0"/>
              <a:t>Only </a:t>
            </a:r>
            <a:r>
              <a:rPr lang="en-US" altLang="en-US" dirty="0"/>
              <a:t>the blessing you got directly from what was produced from the land and every tenth animal you raised was subject to the tithe.</a:t>
            </a:r>
          </a:p>
          <a:p>
            <a:endParaRPr lang="en-US" altLang="en-US" dirty="0"/>
          </a:p>
          <a:p>
            <a:r>
              <a:rPr lang="en-US" altLang="en-US" dirty="0"/>
              <a:t>It did not include </a:t>
            </a:r>
            <a:r>
              <a:rPr lang="en-US" altLang="en-US" i="1" dirty="0">
                <a:solidFill>
                  <a:srgbClr val="CC0000"/>
                </a:solidFill>
              </a:rPr>
              <a:t>income</a:t>
            </a:r>
            <a:r>
              <a:rPr lang="en-US" altLang="en-US" dirty="0">
                <a:solidFill>
                  <a:srgbClr val="FFFF00"/>
                </a:solidFill>
              </a:rPr>
              <a:t> </a:t>
            </a:r>
            <a:r>
              <a:rPr lang="en-US" altLang="en-US" dirty="0">
                <a:solidFill>
                  <a:schemeClr val="tx1"/>
                </a:solidFill>
              </a:rPr>
              <a:t>at all</a:t>
            </a:r>
            <a:r>
              <a:rPr lang="en-US" altLang="en-US" dirty="0"/>
              <a:t>; </a:t>
            </a:r>
            <a:br>
              <a:rPr lang="en-US" altLang="en-US" dirty="0"/>
            </a:br>
            <a:r>
              <a:rPr lang="en-US" altLang="en-US" dirty="0"/>
              <a:t>whether it was income from investment, </a:t>
            </a:r>
            <a:br>
              <a:rPr lang="en-US" altLang="en-US" dirty="0"/>
            </a:br>
            <a:r>
              <a:rPr lang="en-US" altLang="en-US" dirty="0"/>
              <a:t>services rendered, or things sold for profit.</a:t>
            </a:r>
          </a:p>
        </p:txBody>
      </p:sp>
    </p:spTree>
    <p:custDataLst>
      <p:tags r:id="rId1"/>
    </p:custDataLst>
    <p:extLst>
      <p:ext uri="{BB962C8B-B14F-4D97-AF65-F5344CB8AC3E}">
        <p14:creationId xmlns:p14="http://schemas.microsoft.com/office/powerpoint/2010/main" val="3525565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8295" objId="5"/>
        <p14:playEvt time="11658" objId="6"/>
        <p14:stopEvt time="20182"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895599"/>
            <a:ext cx="7239000" cy="35776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Jesus indicates this directly in Matthew 23:23a, if one understands the culture and context of His statement:</a:t>
            </a:r>
          </a:p>
          <a:p>
            <a:r>
              <a:rPr lang="en-US" sz="2400" dirty="0">
                <a:solidFill>
                  <a:srgbClr val="FF0000"/>
                </a:solidFill>
                <a:effectLst/>
                <a:latin typeface="Times New Roman" panose="02020603050405020304" pitchFamily="18" charset="0"/>
                <a:ea typeface="Times New Roman" panose="02020603050405020304" pitchFamily="18" charset="0"/>
              </a:rPr>
              <a:t>				“Woe to you, teachers of the law and				  Pharisees, you hypocrites! You give</a:t>
            </a:r>
            <a:br>
              <a:rPr lang="en-US" sz="2400" dirty="0">
                <a:solidFill>
                  <a:srgbClr val="FF0000"/>
                </a:solidFill>
                <a:effectLst/>
                <a:latin typeface="Times New Roman" panose="02020603050405020304" pitchFamily="18" charset="0"/>
                <a:ea typeface="Times New Roman" panose="02020603050405020304" pitchFamily="18" charset="0"/>
              </a:rPr>
            </a:br>
            <a:r>
              <a:rPr lang="en-US" sz="2400" dirty="0">
                <a:solidFill>
                  <a:srgbClr val="FF0000"/>
                </a:solidFill>
                <a:effectLst/>
                <a:latin typeface="Times New Roman" panose="02020603050405020304" pitchFamily="18" charset="0"/>
                <a:ea typeface="Times New Roman" panose="02020603050405020304" pitchFamily="18" charset="0"/>
              </a:rPr>
              <a:t>			  a tenth of your spices—mint, dill </a:t>
            </a:r>
            <a:br>
              <a:rPr lang="en-US" sz="2400" dirty="0">
                <a:solidFill>
                  <a:srgbClr val="FF0000"/>
                </a:solidFill>
                <a:effectLst/>
                <a:latin typeface="Times New Roman" panose="02020603050405020304" pitchFamily="18" charset="0"/>
                <a:ea typeface="Times New Roman" panose="02020603050405020304" pitchFamily="18" charset="0"/>
              </a:rPr>
            </a:br>
            <a:r>
              <a:rPr lang="en-US" sz="2400" dirty="0">
                <a:solidFill>
                  <a:srgbClr val="FF0000"/>
                </a:solidFill>
                <a:effectLst/>
                <a:latin typeface="Times New Roman" panose="02020603050405020304" pitchFamily="18" charset="0"/>
                <a:ea typeface="Times New Roman" panose="02020603050405020304" pitchFamily="18" charset="0"/>
              </a:rPr>
              <a:t>			  and </a:t>
            </a:r>
            <a:r>
              <a:rPr lang="en-US" sz="2400" dirty="0" err="1">
                <a:solidFill>
                  <a:srgbClr val="FF0000"/>
                </a:solidFill>
                <a:effectLst/>
                <a:latin typeface="Times New Roman" panose="02020603050405020304" pitchFamily="18" charset="0"/>
                <a:ea typeface="Times New Roman" panose="02020603050405020304" pitchFamily="18" charset="0"/>
              </a:rPr>
              <a:t>cummin</a:t>
            </a:r>
            <a:r>
              <a:rPr lang="en-US" sz="2400" dirty="0">
                <a:solidFill>
                  <a:srgbClr val="FF0000"/>
                </a:solidFill>
                <a:effectLst/>
                <a:latin typeface="Times New Roman" panose="02020603050405020304" pitchFamily="18" charset="0"/>
                <a:ea typeface="Times New Roman" panose="02020603050405020304" pitchFamily="18" charset="0"/>
              </a:rPr>
              <a:t>.” </a:t>
            </a:r>
            <a:endParaRPr lang="en-US" altLang="en-US" sz="2400" dirty="0"/>
          </a:p>
          <a:p>
            <a:endParaRPr lang="en-US" altLang="en-US" dirty="0"/>
          </a:p>
        </p:txBody>
      </p:sp>
    </p:spTree>
    <p:custDataLst>
      <p:tags r:id="rId1"/>
    </p:custDataLst>
    <p:extLst>
      <p:ext uri="{BB962C8B-B14F-4D97-AF65-F5344CB8AC3E}">
        <p14:creationId xmlns:p14="http://schemas.microsoft.com/office/powerpoint/2010/main" val="1015340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8815" objId="5"/>
        <p14:playEvt time="10628" objId="7"/>
        <p14:stopEvt time="18923" objId="7"/>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The Pharisees gave a tenth of what they grew in their little gardens: spices–mint, </a:t>
            </a:r>
            <a:br>
              <a:rPr lang="en-US" altLang="en-US" dirty="0"/>
            </a:br>
            <a:r>
              <a:rPr lang="en-US" altLang="en-US" dirty="0"/>
              <a:t>dill, and cumin.  They were following the very smallest detail of the Law by giving </a:t>
            </a:r>
            <a:br>
              <a:rPr lang="en-US" altLang="en-US" dirty="0"/>
            </a:br>
            <a:r>
              <a:rPr lang="en-US" altLang="en-US" dirty="0"/>
              <a:t>a tenth of the miniscule spices that they grew.</a:t>
            </a:r>
          </a:p>
          <a:p>
            <a:endParaRPr lang="en-US" altLang="en-US" dirty="0"/>
          </a:p>
        </p:txBody>
      </p:sp>
    </p:spTree>
    <p:custDataLst>
      <p:tags r:id="rId1"/>
    </p:custDataLst>
    <p:extLst>
      <p:ext uri="{BB962C8B-B14F-4D97-AF65-F5344CB8AC3E}">
        <p14:creationId xmlns:p14="http://schemas.microsoft.com/office/powerpoint/2010/main" val="878517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2"/>
        <p14:stopEvt time="18514"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Many interpret Jesus’ statement to mean the Pharisees were </a:t>
            </a:r>
            <a:r>
              <a:rPr lang="en-US" altLang="en-US" i="1" dirty="0">
                <a:solidFill>
                  <a:srgbClr val="FFFF00"/>
                </a:solidFill>
              </a:rPr>
              <a:t>even</a:t>
            </a:r>
            <a:r>
              <a:rPr lang="en-US" altLang="en-US" i="1" dirty="0"/>
              <a:t> </a:t>
            </a:r>
            <a:r>
              <a:rPr lang="en-US" altLang="en-US" dirty="0"/>
              <a:t>giving a tenth of the smallest portion of their “income.”  </a:t>
            </a:r>
          </a:p>
          <a:p>
            <a:endParaRPr lang="en-US" altLang="en-US" sz="1400" dirty="0"/>
          </a:p>
          <a:p>
            <a:r>
              <a:rPr lang="en-US" altLang="en-US" dirty="0"/>
              <a:t>The reality is, the tenth of the mint, dill, and cumin was </a:t>
            </a:r>
            <a:r>
              <a:rPr lang="en-US" altLang="en-US" i="1" dirty="0">
                <a:solidFill>
                  <a:srgbClr val="FFFF00"/>
                </a:solidFill>
              </a:rPr>
              <a:t>the entirety</a:t>
            </a:r>
            <a:r>
              <a:rPr lang="en-US" altLang="en-US" dirty="0"/>
              <a:t> of their expected tithe!  That’s all they </a:t>
            </a:r>
            <a:r>
              <a:rPr lang="en-US" altLang="en-US" i="1" dirty="0"/>
              <a:t>were required </a:t>
            </a:r>
            <a:r>
              <a:rPr lang="en-US" altLang="en-US" dirty="0"/>
              <a:t>to give.</a:t>
            </a:r>
          </a:p>
          <a:p>
            <a:endParaRPr lang="en-US" altLang="en-US" sz="1400" dirty="0"/>
          </a:p>
          <a:p>
            <a:pPr marL="342900" algn="ctr"/>
            <a:endParaRPr lang="en-US" altLang="en-US" dirty="0"/>
          </a:p>
          <a:p>
            <a:pPr marL="342900" algn="ctr"/>
            <a:r>
              <a:rPr lang="en-US" altLang="en-US" dirty="0"/>
              <a:t>That’s </a:t>
            </a:r>
            <a:r>
              <a:rPr lang="en-US" altLang="en-US" i="1" dirty="0"/>
              <a:t>ALL THEY GAVE</a:t>
            </a:r>
            <a:r>
              <a:rPr lang="en-US" altLang="en-US" dirty="0"/>
              <a:t>!</a:t>
            </a:r>
          </a:p>
          <a:p>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08681"/>
            <a:ext cx="7086600" cy="4724400"/>
          </a:xfrm>
          <a:prstGeom prst="rect">
            <a:avLst/>
          </a:prstGeom>
        </p:spPr>
      </p:pic>
    </p:spTree>
    <p:custDataLst>
      <p:tags r:id="rId1"/>
    </p:custDataLst>
    <p:extLst>
      <p:ext uri="{BB962C8B-B14F-4D97-AF65-F5344CB8AC3E}">
        <p14:creationId xmlns:p14="http://schemas.microsoft.com/office/powerpoint/2010/main" val="609937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par>
                                <p:cTn id="11" presetID="10" presetClass="entr" presetSubtype="0" fill="hold" nodeType="withEffect">
                                  <p:stCondLst>
                                    <p:cond delay="12000"/>
                                  </p:stCondLst>
                                  <p:iterate type="wd">
                                    <p:tmPct val="10000"/>
                                  </p:iterate>
                                  <p:childTnLst>
                                    <p:set>
                                      <p:cBhvr>
                                        <p:cTn id="12" dur="1" fill="hold">
                                          <p:stCondLst>
                                            <p:cond delay="0"/>
                                          </p:stCondLst>
                                        </p:cTn>
                                        <p:tgtEl>
                                          <p:spTgt spid="3075">
                                            <p:txEl>
                                              <p:pRg st="5" end="5"/>
                                            </p:txEl>
                                          </p:spTgt>
                                        </p:tgtEl>
                                        <p:attrNameLst>
                                          <p:attrName>style.visibility</p:attrName>
                                        </p:attrNameLst>
                                      </p:cBhvr>
                                      <p:to>
                                        <p:strVal val="visible"/>
                                      </p:to>
                                    </p:set>
                                    <p:animEffect transition="in" filter="fade">
                                      <p:cBhvr>
                                        <p:cTn id="13" dur="3000"/>
                                        <p:tgtEl>
                                          <p:spTgt spid="3075">
                                            <p:txEl>
                                              <p:pRg st="5" end="5"/>
                                            </p:txEl>
                                          </p:spTgt>
                                        </p:tgtEl>
                                      </p:cBhvr>
                                    </p:animEffect>
                                  </p:childTnLst>
                                </p:cTn>
                              </p:par>
                              <p:par>
                                <p:cTn id="14" presetID="10" presetClass="entr" presetSubtype="0" fill="hold" nodeType="withEffect">
                                  <p:stCondLst>
                                    <p:cond delay="12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5" objId="4"/>
        <p14:stopEvt time="8099" objId="4"/>
        <p14:playEvt time="11786" objId="6"/>
        <p14:stopEvt time="26103" objId="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xfrm>
            <a:off x="685800" y="1600200"/>
            <a:ext cx="7391400" cy="4525963"/>
          </a:xfrm>
          <a:effectLst/>
        </p:spPr>
        <p:txBody>
          <a:bodyPr/>
          <a:lstStyle/>
          <a:p>
            <a:r>
              <a:rPr lang="en-US" altLang="en-US" dirty="0"/>
              <a:t>The tithe is not a “Value Added Tax.”  Additional “tithe” expectations were not added on at each step of “processing” from producer to consumer.  If you didn’t grow it from the land or it wasn’t a tenth animal born from your herds, it wasn’t subject to the tithe.</a:t>
            </a:r>
          </a:p>
          <a:p>
            <a:endParaRPr lang="en-US" altLang="en-US" dirty="0"/>
          </a:p>
        </p:txBody>
      </p:sp>
    </p:spTree>
    <p:custDataLst>
      <p:tags r:id="rId1"/>
    </p:custDataLst>
    <p:extLst>
      <p:ext uri="{BB962C8B-B14F-4D97-AF65-F5344CB8AC3E}">
        <p14:creationId xmlns:p14="http://schemas.microsoft.com/office/powerpoint/2010/main" val="3608140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20195"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How did one give the tithe?</a:t>
            </a:r>
          </a:p>
          <a:p>
            <a:r>
              <a:rPr lang="en-US" altLang="en-US" dirty="0"/>
              <a:t>The Israelites were to go to Jerusalem at the appointed time and </a:t>
            </a:r>
            <a:r>
              <a:rPr lang="en-US" altLang="en-US" b="1" dirty="0"/>
              <a:t>eat of it</a:t>
            </a:r>
            <a:r>
              <a:rPr lang="en-US" altLang="en-US" dirty="0"/>
              <a:t> in rejoicing with all of Israel.</a:t>
            </a:r>
          </a:p>
          <a:p>
            <a:endParaRPr lang="en-US" altLang="en-US" dirty="0"/>
          </a:p>
          <a:p>
            <a:r>
              <a:rPr lang="en-US" altLang="en-US" dirty="0"/>
              <a:t>They were to eat the tithe in the presence of the LORD, sharing it with their children, their servants, and the Levites.</a:t>
            </a:r>
          </a:p>
          <a:p>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81000"/>
            <a:ext cx="2333625" cy="1752600"/>
          </a:xfrm>
          <a:prstGeom prst="rect">
            <a:avLst/>
          </a:prstGeom>
        </p:spPr>
      </p:pic>
    </p:spTree>
    <p:custDataLst>
      <p:tags r:id="rId1"/>
    </p:custDataLst>
    <p:extLst>
      <p:ext uri="{BB962C8B-B14F-4D97-AF65-F5344CB8AC3E}">
        <p14:creationId xmlns:p14="http://schemas.microsoft.com/office/powerpoint/2010/main" val="2026512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300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3000"/>
                                        <p:tgtEl>
                                          <p:spTgt spid="3075">
                                            <p:txEl>
                                              <p:pRg st="1" end="1"/>
                                            </p:txEl>
                                          </p:spTgt>
                                        </p:tgtEl>
                                      </p:cBhvr>
                                    </p:animEffect>
                                  </p:childTnLst>
                                </p:cTn>
                              </p:par>
                              <p:par>
                                <p:cTn id="11" presetID="10" presetClass="entr" presetSubtype="0" fill="hold" nodeType="withEffect">
                                  <p:stCondLst>
                                    <p:cond delay="5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fade">
                                      <p:cBhvr>
                                        <p:cTn id="16" dur="3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11043" objId="3"/>
        <p14:playEvt time="14888" objId="5"/>
        <p14:stopEvt time="23119"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How did one give the tithe?</a:t>
            </a:r>
          </a:p>
          <a:p>
            <a:pPr algn="ctr"/>
            <a:r>
              <a:rPr lang="en-US" altLang="en-US" dirty="0"/>
              <a:t>The Levites?</a:t>
            </a:r>
          </a:p>
          <a:p>
            <a:pPr algn="ctr"/>
            <a:r>
              <a:rPr lang="en-US" altLang="en-US" dirty="0"/>
              <a:t>Yes.</a:t>
            </a:r>
          </a:p>
          <a:p>
            <a:r>
              <a:rPr lang="en-US" altLang="en-US" dirty="0"/>
              <a:t>When the tithe was brought to Jerusalem, </a:t>
            </a:r>
            <a:br>
              <a:rPr lang="en-US" altLang="en-US" dirty="0"/>
            </a:br>
            <a:r>
              <a:rPr lang="en-US" altLang="en-US" dirty="0"/>
              <a:t>the Levites came with the people who lived near them and ate of the tithe with them, rejoicing with all Israel.</a:t>
            </a:r>
          </a:p>
          <a:p>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162" y="2590800"/>
            <a:ext cx="3343275" cy="3200400"/>
          </a:xfrm>
          <a:prstGeom prst="rect">
            <a:avLst/>
          </a:prstGeom>
        </p:spPr>
      </p:pic>
    </p:spTree>
    <p:custDataLst>
      <p:tags r:id="rId1"/>
    </p:custDataLst>
    <p:extLst>
      <p:ext uri="{BB962C8B-B14F-4D97-AF65-F5344CB8AC3E}">
        <p14:creationId xmlns:p14="http://schemas.microsoft.com/office/powerpoint/2010/main" val="2060461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10" presetClass="exit" presetSubtype="0" fill="hold"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2" end="2"/>
                                            </p:txEl>
                                          </p:spTgt>
                                        </p:tgtEl>
                                        <p:attrNameLst>
                                          <p:attrName>style.visibility</p:attrName>
                                        </p:attrNameLst>
                                      </p:cBhvr>
                                      <p:to>
                                        <p:strVal val="visible"/>
                                      </p:to>
                                    </p:set>
                                    <p:animEffect transition="in" filter="fade">
                                      <p:cBhvr>
                                        <p:cTn id="16" dur="2500"/>
                                        <p:tgtEl>
                                          <p:spTgt spid="3075">
                                            <p:txEl>
                                              <p:pRg st="2" end="2"/>
                                            </p:txEl>
                                          </p:spTgt>
                                        </p:tgtEl>
                                      </p:cBhvr>
                                    </p:animEffect>
                                  </p:childTnLst>
                                </p:cTn>
                              </p:par>
                              <p:par>
                                <p:cTn id="17" presetID="10" presetClass="entr" presetSubtype="0" fill="hold" nodeType="withEffect">
                                  <p:stCondLst>
                                    <p:cond delay="0"/>
                                  </p:stCondLst>
                                  <p:iterate type="wd">
                                    <p:tmPct val="10000"/>
                                  </p:iterate>
                                  <p:childTnLst>
                                    <p:set>
                                      <p:cBhvr>
                                        <p:cTn id="18" dur="1" fill="hold">
                                          <p:stCondLst>
                                            <p:cond delay="0"/>
                                          </p:stCondLst>
                                        </p:cTn>
                                        <p:tgtEl>
                                          <p:spTgt spid="3075">
                                            <p:txEl>
                                              <p:pRg st="3" end="3"/>
                                            </p:txEl>
                                          </p:spTgt>
                                        </p:tgtEl>
                                        <p:attrNameLst>
                                          <p:attrName>style.visibility</p:attrName>
                                        </p:attrNameLst>
                                      </p:cBhvr>
                                      <p:to>
                                        <p:strVal val="visible"/>
                                      </p:to>
                                    </p:set>
                                    <p:animEffect transition="in" filter="fade">
                                      <p:cBhvr>
                                        <p:cTn id="19"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
        <p14:stopEvt time="1611" objId="4"/>
        <p14:playEvt time="7910" objId="5"/>
        <p14:stopEvt time="8767" objId="5"/>
        <p14:playEvt time="11603" objId="6"/>
        <p14:stopEvt time="21425" objId="6"/>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How did one give the tithe?</a:t>
            </a:r>
          </a:p>
          <a:p>
            <a:pPr algn="ctr"/>
            <a:r>
              <a:rPr lang="en-US" altLang="en-US" dirty="0"/>
              <a:t>The Levites?</a:t>
            </a:r>
          </a:p>
          <a:p>
            <a:pPr algn="ctr"/>
            <a:r>
              <a:rPr lang="en-US" altLang="en-US" dirty="0"/>
              <a:t>Yes.</a:t>
            </a:r>
          </a:p>
          <a:p>
            <a:r>
              <a:rPr lang="en-US" altLang="en-US" dirty="0"/>
              <a:t>The Levites, the priests, were not allowed to own land, as such.  As a “people” they had no inheritance, as the LORD was their inheritance. (Deuteronomy 10:9)</a:t>
            </a:r>
          </a:p>
          <a:p>
            <a:endParaRPr lang="en-US" altLang="en-US" dirty="0"/>
          </a:p>
        </p:txBody>
      </p:sp>
    </p:spTree>
    <p:custDataLst>
      <p:tags r:id="rId1"/>
    </p:custDataLst>
    <p:extLst>
      <p:ext uri="{BB962C8B-B14F-4D97-AF65-F5344CB8AC3E}">
        <p14:creationId xmlns:p14="http://schemas.microsoft.com/office/powerpoint/2010/main" val="1375899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3" end="3"/>
                                            </p:txEl>
                                          </p:spTgt>
                                        </p:tgtEl>
                                        <p:attrNameLst>
                                          <p:attrName>style.visibility</p:attrName>
                                        </p:attrNameLst>
                                      </p:cBhvr>
                                      <p:to>
                                        <p:strVal val="visible"/>
                                      </p:to>
                                    </p:set>
                                    <p:animEffect transition="in" filter="fade">
                                      <p:cBhvr>
                                        <p:cTn id="7" dur="3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 objId="2"/>
        <p14:stopEvt time="12689"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82" y="609601"/>
            <a:ext cx="7569717" cy="5563742"/>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These pastors will often read from</a:t>
            </a:r>
            <a:br>
              <a:rPr lang="en-US" altLang="en-US" dirty="0"/>
            </a:br>
            <a:r>
              <a:rPr lang="en-US" altLang="en-US" dirty="0"/>
              <a:t>Malachi 3:10:</a:t>
            </a:r>
          </a:p>
          <a:p>
            <a:r>
              <a:rPr lang="en-US" sz="2400" dirty="0">
                <a:solidFill>
                  <a:schemeClr val="bg2"/>
                </a:solidFill>
                <a:latin typeface="Times New Roman" panose="02020603050405020304" pitchFamily="18" charset="0"/>
              </a:rPr>
              <a:t>“Bring the whole tithe into the storehouse, that there may be food in my house.  Test me in this,” </a:t>
            </a:r>
            <a:br>
              <a:rPr lang="en-US" sz="2400" dirty="0">
                <a:solidFill>
                  <a:schemeClr val="bg2"/>
                </a:solidFill>
                <a:latin typeface="Times New Roman" panose="02020603050405020304" pitchFamily="18" charset="0"/>
              </a:rPr>
            </a:br>
            <a:r>
              <a:rPr lang="en-US" sz="2400" dirty="0">
                <a:solidFill>
                  <a:schemeClr val="bg2"/>
                </a:solidFill>
                <a:latin typeface="Times New Roman" panose="02020603050405020304" pitchFamily="18" charset="0"/>
              </a:rPr>
              <a:t>says the LORD Almighty, “and see if I will not throw open the floodgates of heaven and pour out so much blessing that you will not have room enough for it.”</a:t>
            </a:r>
            <a:endParaRPr lang="en-US" altLang="en-US" sz="2400" dirty="0">
              <a:solidFill>
                <a:schemeClr val="bg2"/>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743464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extLst>
    <p:ext uri="{E180D4A7-C9FB-4DFB-919C-405C955672EB}">
      <p14:showEvtLst xmlns:p14="http://schemas.microsoft.com/office/powerpoint/2010/main">
        <p14:playEvt time="1" objId="5"/>
        <p14:stopEvt time="4572" objId="5"/>
        <p14:playEvt time="6312" objId="6"/>
        <p14:stopEvt time="21235"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1"/>
            <a:ext cx="7467600" cy="4830762"/>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b="1" dirty="0"/>
              <a:t>How did one give the tithe?</a:t>
            </a:r>
          </a:p>
          <a:p>
            <a:r>
              <a:rPr lang="en-US" altLang="en-US" dirty="0"/>
              <a:t>They were given towns to live in and pastureland around the towns. </a:t>
            </a:r>
            <a:br>
              <a:rPr lang="en-US" altLang="en-US" dirty="0"/>
            </a:br>
            <a:r>
              <a:rPr lang="en-US" altLang="en-US" dirty="0"/>
              <a:t>(Numbers 35:7)</a:t>
            </a:r>
          </a:p>
          <a:p>
            <a:r>
              <a:rPr lang="en-US" altLang="en-US" dirty="0">
                <a:solidFill>
                  <a:schemeClr val="tx1"/>
                </a:solidFill>
              </a:rPr>
              <a:t>They did not own the land, nor were they supposed to raise crops or animals on the land.  Their needs were to be provided by the other tribes. (Deuteronomy 18:1)</a:t>
            </a:r>
          </a:p>
        </p:txBody>
      </p:sp>
    </p:spTree>
    <p:custDataLst>
      <p:tags r:id="rId1"/>
    </p:custDataLst>
    <p:extLst>
      <p:ext uri="{BB962C8B-B14F-4D97-AF65-F5344CB8AC3E}">
        <p14:creationId xmlns:p14="http://schemas.microsoft.com/office/powerpoint/2010/main" val="365278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3" presetClass="emph" presetSubtype="2" fill="hold" nodeType="withEffect">
                                  <p:stCondLst>
                                    <p:cond delay="2000"/>
                                  </p:stCondLst>
                                  <p:childTnLst>
                                    <p:animClr clrSpc="rgb" dir="cw">
                                      <p:cBhvr override="childStyle">
                                        <p:cTn id="9" dur="2000" fill="hold"/>
                                        <p:tgtEl>
                                          <p:spTgt spid="3075">
                                            <p:txEl>
                                              <p:pRg st="0" end="0"/>
                                            </p:txEl>
                                          </p:spTgt>
                                        </p:tgtEl>
                                        <p:attrNameLst>
                                          <p:attrName>style.color</p:attrName>
                                        </p:attrNameLst>
                                      </p:cBhvr>
                                      <p:to>
                                        <a:srgbClr val="FFFFFF"/>
                                      </p:to>
                                    </p:animClr>
                                  </p:childTnLst>
                                </p:cTn>
                              </p:par>
                              <p:par>
                                <p:cTn id="10" presetID="3" presetClass="emph" presetSubtype="2" fill="hold" nodeType="withEffect">
                                  <p:stCondLst>
                                    <p:cond delay="3000"/>
                                  </p:stCondLst>
                                  <p:iterate type="wd">
                                    <p:tmPct val="10000"/>
                                  </p:iterate>
                                  <p:childTnLst>
                                    <p:animClr clrSpc="rgb" dir="cw">
                                      <p:cBhvr override="childStyle">
                                        <p:cTn id="11" dur="1000" fill="hold"/>
                                        <p:tgtEl>
                                          <p:spTgt spid="3075">
                                            <p:txEl>
                                              <p:pRg st="1" end="1"/>
                                            </p:txEl>
                                          </p:spTgt>
                                        </p:tgtEl>
                                        <p:attrNameLst>
                                          <p:attrName>style.color</p:attrName>
                                        </p:attrNameLst>
                                      </p:cBhvr>
                                      <p:to>
                                        <a:srgbClr val="FFFFFF"/>
                                      </p:to>
                                    </p:animClr>
                                  </p:childTnLst>
                                </p:cTn>
                              </p:par>
                              <p:par>
                                <p:cTn id="12" presetID="10" presetClass="entr" presetSubtype="0" fill="hold"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par>
                                <p:cTn id="15" presetID="10" presetClass="entr" presetSubtype="0" fill="hold" nodeType="withEffect">
                                  <p:stCondLst>
                                    <p:cond delay="0"/>
                                  </p:stCondLst>
                                  <p:iterate type="wd">
                                    <p:tmPct val="10000"/>
                                  </p:iterate>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fade">
                                      <p:cBhvr>
                                        <p:cTn id="17" dur="2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7684" objId="3"/>
        <p14:playEvt time="11623" objId="6"/>
        <p14:stopEvt time="22728" objId="6"/>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How did one give the tithe?</a:t>
            </a:r>
          </a:p>
          <a:p>
            <a:r>
              <a:rPr lang="en-US" altLang="en-US" dirty="0"/>
              <a:t>If they couldn’t raise animals, why did God give the Levites pasture land?</a:t>
            </a:r>
          </a:p>
          <a:p>
            <a:r>
              <a:rPr lang="en-US" altLang="en-US" dirty="0"/>
              <a:t>When the tithe came in, </a:t>
            </a:r>
            <a:r>
              <a:rPr lang="en-US" altLang="en-US" i="1" dirty="0"/>
              <a:t>live animals</a:t>
            </a:r>
            <a:r>
              <a:rPr lang="en-US" altLang="en-US" dirty="0"/>
              <a:t> were a large part of it!  The live animals were a part of their food supply for the year.  They didn’t have freezers back then.</a:t>
            </a:r>
          </a:p>
          <a:p>
            <a:endParaRPr lang="en-US" altLang="en-US" dirty="0"/>
          </a:p>
          <a:p>
            <a:endParaRPr lang="en-US" altLang="en-US" dirty="0"/>
          </a:p>
        </p:txBody>
      </p:sp>
    </p:spTree>
    <p:custDataLst>
      <p:tags r:id="rId1"/>
    </p:custDataLst>
    <p:extLst>
      <p:ext uri="{BB962C8B-B14F-4D97-AF65-F5344CB8AC3E}">
        <p14:creationId xmlns:p14="http://schemas.microsoft.com/office/powerpoint/2010/main" val="2751885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5388" objId="2"/>
        <p14:playEvt time="9109" objId="5"/>
        <p14:stopEvt time="20734" objId="5"/>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How did one give the tithe?</a:t>
            </a:r>
          </a:p>
          <a:p>
            <a:r>
              <a:rPr lang="en-US" altLang="en-US" dirty="0"/>
              <a:t>If they couldn’t raise animals, why did God give the Levites pasture land?</a:t>
            </a:r>
          </a:p>
          <a:p>
            <a:r>
              <a:rPr lang="en-US" altLang="en-US" dirty="0"/>
              <a:t>The Levites weren’t breeding animals or “raising” them.  They were keeping them alive until it was time for them to be eaten.</a:t>
            </a:r>
          </a:p>
          <a:p>
            <a:endParaRPr lang="en-US" altLang="en-US" dirty="0"/>
          </a:p>
          <a:p>
            <a:endParaRPr lang="en-US" altLang="en-US" dirty="0"/>
          </a:p>
        </p:txBody>
      </p:sp>
    </p:spTree>
    <p:custDataLst>
      <p:tags r:id="rId1"/>
    </p:custDataLst>
    <p:extLst>
      <p:ext uri="{BB962C8B-B14F-4D97-AF65-F5344CB8AC3E}">
        <p14:creationId xmlns:p14="http://schemas.microsoft.com/office/powerpoint/2010/main" val="30278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12308"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Back to the Tithe:</a:t>
            </a:r>
            <a:endParaRPr lang="en-US" altLang="en-US" dirty="0"/>
          </a:p>
          <a:p>
            <a:r>
              <a:rPr lang="en-US" altLang="en-US" dirty="0"/>
              <a:t>The Israelites were commanded to take the tithe to Jerusalem and </a:t>
            </a:r>
            <a:r>
              <a:rPr lang="en-US" altLang="en-US" dirty="0">
                <a:solidFill>
                  <a:schemeClr val="tx1"/>
                </a:solidFill>
              </a:rPr>
              <a:t>have a party with it</a:t>
            </a:r>
            <a:r>
              <a:rPr lang="en-US" altLang="en-US" dirty="0"/>
              <a:t>!</a:t>
            </a:r>
          </a:p>
          <a:p>
            <a:pPr algn="ctr"/>
            <a:endParaRPr lang="en-US" altLang="en-US" dirty="0"/>
          </a:p>
          <a:p>
            <a:pPr algn="ctr"/>
            <a:endParaRPr lang="en-US" altLang="en-US" dirty="0"/>
          </a:p>
          <a:p>
            <a:pPr algn="ctr"/>
            <a:endParaRPr lang="en-US" altLang="en-US" dirty="0"/>
          </a:p>
          <a:p>
            <a:pPr algn="ctr"/>
            <a:endParaRPr lang="en-US" altLang="en-US" dirty="0"/>
          </a:p>
          <a:p>
            <a:pPr marL="342900" algn="ctr"/>
            <a:r>
              <a:rPr lang="en-US" altLang="en-US" dirty="0"/>
              <a:t>Why would God command this?</a:t>
            </a:r>
          </a:p>
          <a:p>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3148145"/>
            <a:ext cx="3829050" cy="1914525"/>
          </a:xfrm>
          <a:prstGeom prst="rect">
            <a:avLst/>
          </a:prstGeom>
        </p:spPr>
      </p:pic>
    </p:spTree>
    <p:custDataLst>
      <p:tags r:id="rId1"/>
    </p:custDataLst>
    <p:extLst>
      <p:ext uri="{BB962C8B-B14F-4D97-AF65-F5344CB8AC3E}">
        <p14:creationId xmlns:p14="http://schemas.microsoft.com/office/powerpoint/2010/main" val="3929519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2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6" end="6"/>
                                            </p:txEl>
                                          </p:spTgt>
                                        </p:tgtEl>
                                        <p:attrNameLst>
                                          <p:attrName>style.visibility</p:attrName>
                                        </p:attrNameLst>
                                      </p:cBhvr>
                                      <p:to>
                                        <p:strVal val="visible"/>
                                      </p:to>
                                    </p:set>
                                    <p:animEffect transition="in" filter="fade">
                                      <p:cBhvr>
                                        <p:cTn id="16"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6"/>
        <p14:stopEvt time="2023" objId="6"/>
        <p14:playEvt time="4332" objId="7"/>
        <p14:stopEvt time="10260" objId="7"/>
        <p14:playEvt time="13238" objId="8"/>
        <p14:stopEvt time="16077" objId="8"/>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Back to the Tithe:</a:t>
            </a:r>
            <a:endParaRPr lang="en-US" altLang="en-US" dirty="0"/>
          </a:p>
          <a:p>
            <a:r>
              <a:rPr lang="en-US" altLang="en-US" dirty="0"/>
              <a:t>God wanted all of Israel to rejoice in His presence over the abundance He provided.</a:t>
            </a:r>
          </a:p>
          <a:p>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810000"/>
            <a:ext cx="990600" cy="13620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3429000"/>
            <a:ext cx="1905000" cy="1905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319" y="3901938"/>
            <a:ext cx="1776413" cy="1432062"/>
          </a:xfrm>
          <a:prstGeom prst="rect">
            <a:avLst/>
          </a:prstGeom>
        </p:spPr>
      </p:pic>
    </p:spTree>
    <p:custDataLst>
      <p:tags r:id="rId1"/>
    </p:custDataLst>
    <p:extLst>
      <p:ext uri="{BB962C8B-B14F-4D97-AF65-F5344CB8AC3E}">
        <p14:creationId xmlns:p14="http://schemas.microsoft.com/office/powerpoint/2010/main" val="131868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ntr" presetSubtype="0" fill="hold"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11147" objId="5"/>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b="1" dirty="0"/>
              <a:t>Back to the Tithe:</a:t>
            </a:r>
            <a:endParaRPr lang="en-US" altLang="en-US" dirty="0"/>
          </a:p>
          <a:p>
            <a:r>
              <a:rPr lang="en-US" altLang="en-US" dirty="0"/>
              <a:t>It also brought wealth to His holy city, Jerusalem.</a:t>
            </a:r>
          </a:p>
          <a:p>
            <a:r>
              <a:rPr lang="en-US" altLang="en-US" dirty="0"/>
              <a:t>God wanted Jerusalem to be the center of wealth in the region and even the world.  By spending and eating in Jerusalem, whenever the tithe was brought in, commerce flourished.  The shopkeepers had a heyday! </a:t>
            </a:r>
          </a:p>
          <a:p>
            <a:endParaRPr lang="en-US" altLang="en-US" dirty="0"/>
          </a:p>
        </p:txBody>
      </p:sp>
    </p:spTree>
    <p:custDataLst>
      <p:tags r:id="rId1"/>
    </p:custDataLst>
    <p:extLst>
      <p:ext uri="{BB962C8B-B14F-4D97-AF65-F5344CB8AC3E}">
        <p14:creationId xmlns:p14="http://schemas.microsoft.com/office/powerpoint/2010/main" val="4034137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4340" objId="2"/>
        <p14:playEvt time="7146" objId="3"/>
        <p14:stopEvt time="20572"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endParaRPr lang="en-US" altLang="en-US" sz="3600" dirty="0"/>
          </a:p>
          <a:p>
            <a:endParaRPr lang="en-US" altLang="en-US" dirty="0"/>
          </a:p>
          <a:p>
            <a:r>
              <a:rPr lang="en-US" altLang="en-US" dirty="0"/>
              <a:t>On a regular basis, God’s tithe funneled wealth into Jerusalem.  God intended for Jerusalem to be a shining star of His blessing.  When foreigners came to Jerusalem they would see the wealth that the Almighty God provided for His people.</a:t>
            </a:r>
          </a:p>
          <a:p>
            <a:endParaRPr lang="en-US" altLang="en-US" dirty="0"/>
          </a:p>
          <a:p>
            <a:endParaRPr lang="en-US" altLang="en-US" dirty="0"/>
          </a:p>
          <a:p>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23825"/>
            <a:ext cx="3937000" cy="2952750"/>
          </a:xfrm>
          <a:prstGeom prst="rect">
            <a:avLst/>
          </a:prstGeom>
        </p:spPr>
      </p:pic>
    </p:spTree>
    <p:custDataLst>
      <p:tags r:id="rId1"/>
    </p:custDataLst>
    <p:extLst>
      <p:ext uri="{BB962C8B-B14F-4D97-AF65-F5344CB8AC3E}">
        <p14:creationId xmlns:p14="http://schemas.microsoft.com/office/powerpoint/2010/main" val="2985725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3000"/>
                                        <p:tgtEl>
                                          <p:spTgt spid="3075">
                                            <p:txEl>
                                              <p:pRg st="2" end="2"/>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19183"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Whatever was </a:t>
            </a:r>
            <a:r>
              <a:rPr lang="en-US" altLang="en-US" i="1" dirty="0"/>
              <a:t>left over </a:t>
            </a:r>
            <a:r>
              <a:rPr lang="en-US" altLang="en-US" dirty="0"/>
              <a:t>was given to the priests at the temple.</a:t>
            </a:r>
          </a:p>
          <a:p>
            <a:endParaRPr lang="en-US" altLang="en-US" dirty="0"/>
          </a:p>
          <a:p>
            <a:r>
              <a:rPr lang="en-US" altLang="en-US" dirty="0"/>
              <a:t>Most pastors wouldn’t be too pleased with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987" y="3586726"/>
            <a:ext cx="2333625" cy="2509274"/>
          </a:xfrm>
          <a:prstGeom prst="rect">
            <a:avLst/>
          </a:prstGeom>
        </p:spPr>
      </p:pic>
    </p:spTree>
    <p:custDataLst>
      <p:tags r:id="rId1"/>
    </p:custDataLst>
    <p:extLst>
      <p:ext uri="{BB962C8B-B14F-4D97-AF65-F5344CB8AC3E}">
        <p14:creationId xmlns:p14="http://schemas.microsoft.com/office/powerpoint/2010/main" val="3690521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4930" objId="3"/>
        <p14:playEvt time="7202" objId="5"/>
        <p14:stopEvt time="9866" objId="5"/>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648201"/>
            <a:ext cx="2228850" cy="1592035"/>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536" y="4648201"/>
            <a:ext cx="2318498" cy="159203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4648200"/>
            <a:ext cx="2664114" cy="159203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In addition, the amount that was given to the priests at the temple was to cover Law Enforcement, the Court System, Public Welfare Assistance, and other expenses in addition to the support for the priests serving in the worship of God.</a:t>
            </a:r>
          </a:p>
          <a:p>
            <a:endParaRPr lang="en-US" altLang="en-US" dirty="0"/>
          </a:p>
        </p:txBody>
      </p:sp>
    </p:spTree>
    <p:custDataLst>
      <p:tags r:id="rId1"/>
    </p:custDataLst>
    <p:extLst>
      <p:ext uri="{BB962C8B-B14F-4D97-AF65-F5344CB8AC3E}">
        <p14:creationId xmlns:p14="http://schemas.microsoft.com/office/powerpoint/2010/main" val="3996816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childTnLst>
                                </p:cTn>
                              </p:par>
                              <p:par>
                                <p:cTn id="11" presetID="10" presetClass="entr" presetSubtype="0" fill="hold" nodeType="withEffect">
                                  <p:stCondLst>
                                    <p:cond delay="6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par>
                                <p:cTn id="14" presetID="10" presetClass="entr" presetSubtype="0" fill="hold" nodeType="withEffect">
                                  <p:stCondLst>
                                    <p:cond delay="8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6"/>
        <p14:stopEvt time="19344" objId="6"/>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28600"/>
            <a:ext cx="1905000" cy="1895427"/>
          </a:xfrm>
          <a:prstGeom prst="rect">
            <a:avLst/>
          </a:prstGeom>
        </p:spPr>
      </p:pic>
      <p:sp>
        <p:nvSpPr>
          <p:cNvPr id="3075" name="Rectangle 3"/>
          <p:cNvSpPr>
            <a:spLocks noGrp="1" noChangeArrowheads="1"/>
          </p:cNvSpPr>
          <p:nvPr>
            <p:ph type="body" idx="1"/>
          </p:nvPr>
        </p:nvSpPr>
        <p:spPr>
          <a:effectLst/>
        </p:spPr>
        <p:txBody>
          <a:bodyPr/>
          <a:lstStyle/>
          <a:p>
            <a:r>
              <a:rPr lang="en-US" altLang="en-US" dirty="0"/>
              <a:t>Every third year, the tithe did not go to Jerusalem, but stayed in the towns and villages where a similar celebration was held locally, sharing with the Levites, aliens, fatherless, and widows—essentially everyone who was around—in order for everyone to acknowledge and be blessed by the LORD.</a:t>
            </a:r>
          </a:p>
          <a:p>
            <a:endParaRPr lang="en-US" altLang="en-US" dirty="0"/>
          </a:p>
        </p:txBody>
      </p:sp>
    </p:spTree>
    <p:custDataLst>
      <p:tags r:id="rId1"/>
    </p:custDataLst>
    <p:extLst>
      <p:ext uri="{BB962C8B-B14F-4D97-AF65-F5344CB8AC3E}">
        <p14:creationId xmlns:p14="http://schemas.microsoft.com/office/powerpoint/2010/main" val="144005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2226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3124200"/>
            <a:ext cx="2286000" cy="2852548"/>
          </a:xfrm>
          <a:prstGeom prst="rect">
            <a:avLst/>
          </a:prstGeom>
        </p:spPr>
      </p:pic>
      <p:sp>
        <p:nvSpPr>
          <p:cNvPr id="3075" name="Rectangle 3"/>
          <p:cNvSpPr>
            <a:spLocks noGrp="1" noChangeArrowheads="1"/>
          </p:cNvSpPr>
          <p:nvPr>
            <p:ph type="body" idx="1"/>
          </p:nvPr>
        </p:nvSpPr>
        <p:spPr>
          <a:effectLst/>
        </p:spPr>
        <p:txBody>
          <a:bodyPr/>
          <a:lstStyle/>
          <a:p>
            <a:r>
              <a:rPr lang="en-US" altLang="en-US" dirty="0"/>
              <a:t>However, very few pastors have taken the time to really understand the tithe and its purpose.  </a:t>
            </a:r>
          </a:p>
          <a:p>
            <a:endParaRPr lang="en-US" altLang="en-US" dirty="0"/>
          </a:p>
          <a:p>
            <a:r>
              <a:rPr lang="en-US" altLang="en-US" dirty="0"/>
              <a:t>For most pastors, much of what th</a:t>
            </a:r>
            <a:r>
              <a:rPr lang="en-US" altLang="en-US" dirty="0">
                <a:solidFill>
                  <a:schemeClr val="tx1"/>
                </a:solidFill>
              </a:rPr>
              <a:t>ey</a:t>
            </a:r>
            <a:r>
              <a:rPr lang="en-US" altLang="en-US" dirty="0"/>
              <a:t> read about the tithe doesn’t apply, or </a:t>
            </a:r>
            <a:r>
              <a:rPr lang="en-US" altLang="en-US" dirty="0">
                <a:solidFill>
                  <a:schemeClr val="tx1"/>
                </a:solidFill>
              </a:rPr>
              <a:t>doe</a:t>
            </a:r>
            <a:r>
              <a:rPr lang="en-US" altLang="en-US" dirty="0"/>
              <a:t>sn’t make sense, so they ignore it. </a:t>
            </a:r>
          </a:p>
          <a:p>
            <a:pPr algn="ctr"/>
            <a:r>
              <a:rPr lang="en-US" altLang="en-US" dirty="0"/>
              <a:t> </a:t>
            </a:r>
            <a:endParaRPr lang="en-US" altLang="en-US" sz="24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919804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 objId="4"/>
        <p14:stopEvt time="6933" objId="4"/>
        <p14:playEvt time="8717" objId="5"/>
        <p14:stopEvt time="17503" objId="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022725"/>
            <a:ext cx="2381250" cy="2286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4035548"/>
            <a:ext cx="2381250" cy="2286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As you can see, this has very little in common with our lives as Christians today.</a:t>
            </a:r>
          </a:p>
          <a:p>
            <a:endParaRPr lang="en-US" altLang="en-US" dirty="0"/>
          </a:p>
          <a:p>
            <a:r>
              <a:rPr lang="en-US" altLang="en-US" dirty="0"/>
              <a:t>So, if Christians are not required to tithe, should we simply keep everything to ourselves?</a:t>
            </a:r>
          </a:p>
          <a:p>
            <a:endParaRPr lang="en-US" altLang="en-US" dirty="0"/>
          </a:p>
          <a:p>
            <a:pPr algn="ctr"/>
            <a:endParaRPr lang="en-US" altLang="en-US" sz="1200" dirty="0">
              <a:solidFill>
                <a:schemeClr val="tx1"/>
              </a:solidFill>
            </a:endParaRPr>
          </a:p>
          <a:p>
            <a:pPr algn="ctr"/>
            <a:r>
              <a:rPr lang="en-US" altLang="en-US" dirty="0">
                <a:solidFill>
                  <a:schemeClr val="tx1"/>
                </a:solidFill>
              </a:rPr>
              <a:t>Hah!  No. </a:t>
            </a:r>
            <a:r>
              <a:rPr lang="en-US" altLang="en-US" dirty="0">
                <a:solidFill>
                  <a:schemeClr val="tx1"/>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116510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3000"/>
                                        <p:tgtEl>
                                          <p:spTgt spid="3075">
                                            <p:txEl>
                                              <p:pRg st="2" end="2"/>
                                            </p:txEl>
                                          </p:spTgt>
                                        </p:tgtEl>
                                      </p:cBhvr>
                                    </p:animEffect>
                                  </p:childTnLst>
                                </p:cTn>
                              </p:par>
                              <p:par>
                                <p:cTn id="11" presetID="10" presetClass="entr" presetSubtype="0" fill="hold" nodeType="with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par>
                                <p:cTn id="14" presetID="1" presetClass="entr" presetSubtype="0" fill="hold" nodeType="withEffect">
                                  <p:stCondLst>
                                    <p:cond delay="7000"/>
                                  </p:stCondLst>
                                  <p:childTnLst>
                                    <p:set>
                                      <p:cBhvr>
                                        <p:cTn id="15" dur="1" fill="hold">
                                          <p:stCondLst>
                                            <p:cond delay="0"/>
                                          </p:stCondLst>
                                        </p:cTn>
                                        <p:tgtEl>
                                          <p:spTgt spid="6"/>
                                        </p:tgtEl>
                                        <p:attrNameLst>
                                          <p:attrName>style.visibility</p:attrName>
                                        </p:attrNameLst>
                                      </p:cBhvr>
                                      <p:to>
                                        <p:strVal val="visible"/>
                                      </p:to>
                                    </p:set>
                                  </p:childTnLst>
                                </p:cTn>
                              </p:par>
                              <p:par>
                                <p:cTn id="16" presetID="10" presetClass="entr" presetSubtype="0" fill="hold" nodeType="withEffect">
                                  <p:stCondLst>
                                    <p:cond delay="0"/>
                                  </p:stCondLst>
                                  <p:iterate type="wd">
                                    <p:tmPct val="10000"/>
                                  </p:iterate>
                                  <p:childTnLst>
                                    <p:set>
                                      <p:cBhvr>
                                        <p:cTn id="17" dur="1" fill="hold">
                                          <p:stCondLst>
                                            <p:cond delay="0"/>
                                          </p:stCondLst>
                                        </p:cTn>
                                        <p:tgtEl>
                                          <p:spTgt spid="3075">
                                            <p:txEl>
                                              <p:pRg st="5" end="5"/>
                                            </p:txEl>
                                          </p:spTgt>
                                        </p:tgtEl>
                                        <p:attrNameLst>
                                          <p:attrName>style.visibility</p:attrName>
                                        </p:attrNameLst>
                                      </p:cBhvr>
                                      <p:to>
                                        <p:strVal val="visible"/>
                                      </p:to>
                                    </p:set>
                                    <p:animEffect transition="in" filter="fade">
                                      <p:cBhvr>
                                        <p:cTn id="18" dur="2000"/>
                                        <p:tgtEl>
                                          <p:spTgt spid="3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6363" objId="2"/>
        <p14:playEvt time="8513" objId="7"/>
        <p14:stopEvt time="15203" objId="7"/>
        <p14:playEvt time="18096" objId="8"/>
        <p14:stopEvt time="19720" objId="8"/>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657600"/>
            <a:ext cx="3048000" cy="2286000"/>
          </a:xfrm>
          <a:prstGeom prst="rect">
            <a:avLst/>
          </a:prstGeom>
        </p:spPr>
      </p:pic>
      <p:sp>
        <p:nvSpPr>
          <p:cNvPr id="3075" name="Rectangle 3"/>
          <p:cNvSpPr>
            <a:spLocks noGrp="1" noChangeArrowheads="1"/>
          </p:cNvSpPr>
          <p:nvPr>
            <p:ph type="body" idx="1"/>
          </p:nvPr>
        </p:nvSpPr>
        <p:spPr>
          <a:xfrm>
            <a:off x="685800" y="1600201"/>
            <a:ext cx="7620000" cy="3962400"/>
          </a:xfrm>
          <a:effectLst/>
        </p:spPr>
        <p:txBody>
          <a:bodyPr/>
          <a:lstStyle/>
          <a:p>
            <a:r>
              <a:rPr lang="en-US" altLang="en-US" dirty="0"/>
              <a:t>We should look for what the New Testament says on the subject.  </a:t>
            </a:r>
          </a:p>
          <a:p>
            <a:r>
              <a:rPr lang="en-US" altLang="en-US" dirty="0"/>
              <a:t>Christians were never commanded to tithe.</a:t>
            </a:r>
          </a:p>
          <a:p>
            <a:r>
              <a:rPr lang="en-US" altLang="en-US" dirty="0"/>
              <a:t>Christians were never </a:t>
            </a:r>
            <a:r>
              <a:rPr lang="en-US" altLang="en-US" i="1" dirty="0">
                <a:solidFill>
                  <a:srgbClr val="FF0000"/>
                </a:solidFill>
              </a:rPr>
              <a:t>commanded</a:t>
            </a:r>
            <a:r>
              <a:rPr lang="en-US" altLang="en-US" dirty="0"/>
              <a:t> to give.</a:t>
            </a:r>
          </a:p>
          <a:p>
            <a:endParaRPr lang="en-US" altLang="en-US" dirty="0"/>
          </a:p>
          <a:p>
            <a:r>
              <a:rPr lang="en-US" altLang="en-US" dirty="0"/>
              <a:t>However, Christians are strongly encouraged to give by laying aside a sum of money, </a:t>
            </a:r>
            <a:br>
              <a:rPr lang="en-US" altLang="en-US" dirty="0"/>
            </a:br>
            <a:r>
              <a:rPr lang="en-US" altLang="en-US" dirty="0"/>
              <a:t>in proportion to his or her income, </a:t>
            </a:r>
            <a:br>
              <a:rPr lang="en-US" altLang="en-US" dirty="0"/>
            </a:br>
            <a:r>
              <a:rPr lang="en-US" altLang="en-US" dirty="0"/>
              <a:t>to give to others.</a:t>
            </a:r>
          </a:p>
        </p:txBody>
      </p:sp>
    </p:spTree>
    <p:custDataLst>
      <p:tags r:id="rId1"/>
    </p:custDataLst>
    <p:extLst>
      <p:ext uri="{BB962C8B-B14F-4D97-AF65-F5344CB8AC3E}">
        <p14:creationId xmlns:p14="http://schemas.microsoft.com/office/powerpoint/2010/main" val="3075312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fade">
                                      <p:cBhvr>
                                        <p:cTn id="13" dur="3000"/>
                                        <p:tgtEl>
                                          <p:spTgt spid="3075">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childTnLst>
                                </p:cTn>
                              </p:par>
                              <p:par>
                                <p:cTn id="17" presetID="10" presetClass="entr" presetSubtype="0" fill="hold" nodeType="withEffect">
                                  <p:stCondLst>
                                    <p:cond delay="0"/>
                                  </p:stCondLst>
                                  <p:iterate type="wd">
                                    <p:tmPct val="10000"/>
                                  </p:iterate>
                                  <p:childTnLst>
                                    <p:set>
                                      <p:cBhvr>
                                        <p:cTn id="18" dur="1" fill="hold">
                                          <p:stCondLst>
                                            <p:cond delay="0"/>
                                          </p:stCondLst>
                                        </p:cTn>
                                        <p:tgtEl>
                                          <p:spTgt spid="3075">
                                            <p:txEl>
                                              <p:pRg st="4" end="4"/>
                                            </p:txEl>
                                          </p:spTgt>
                                        </p:tgtEl>
                                        <p:attrNameLst>
                                          <p:attrName>style.visibility</p:attrName>
                                        </p:attrNameLst>
                                      </p:cBhvr>
                                      <p:to>
                                        <p:strVal val="visible"/>
                                      </p:to>
                                    </p:set>
                                    <p:animEffect transition="in" filter="fade">
                                      <p:cBhvr>
                                        <p:cTn id="19" dur="2000"/>
                                        <p:tgtEl>
                                          <p:spTgt spid="3075">
                                            <p:txEl>
                                              <p:pRg st="4" end="4"/>
                                            </p:txEl>
                                          </p:spTgt>
                                        </p:tgtEl>
                                      </p:cBhvr>
                                    </p:animEffect>
                                  </p:childTnLst>
                                </p:cTn>
                              </p:par>
                              <p:par>
                                <p:cTn id="20" presetID="10" presetClass="exit" presetSubtype="0" fill="hold"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
        <p14:stopEvt time="3752" objId="4"/>
        <p14:playEvt time="5791" objId="5"/>
        <p14:stopEvt time="8977" objId="5"/>
        <p14:playEvt time="10826" objId="6"/>
        <p14:stopEvt time="14494" objId="6"/>
        <p14:playEvt time="16817" objId="7"/>
        <p14:stopEvt time="27324" objId="7"/>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Here are some New Testament passages on the subject:  </a:t>
            </a:r>
          </a:p>
          <a:p>
            <a:r>
              <a:rPr lang="en-US" sz="2400" dirty="0">
                <a:effectLst/>
                <a:latin typeface="Times New Roman" panose="02020603050405020304" pitchFamily="18" charset="0"/>
              </a:rPr>
              <a:t>1 Corinthians 16:2  On the first day of every week, each one of you should set aside a sum of money </a:t>
            </a:r>
            <a:r>
              <a:rPr lang="en-US" sz="2400" b="1" dirty="0">
                <a:effectLst/>
                <a:latin typeface="Times New Roman" panose="02020603050405020304" pitchFamily="18" charset="0"/>
              </a:rPr>
              <a:t>in keeping with his income</a:t>
            </a:r>
            <a:r>
              <a:rPr lang="en-US" sz="2400" dirty="0">
                <a:effectLst/>
                <a:latin typeface="Times New Roman" panose="02020603050405020304" pitchFamily="18" charset="0"/>
              </a:rPr>
              <a:t>, saving it up, so that when I come no collections will have to be made.</a:t>
            </a:r>
          </a:p>
          <a:p>
            <a:r>
              <a:rPr lang="en-US" sz="2400" dirty="0">
                <a:effectLst/>
                <a:latin typeface="Times New Roman" panose="02020603050405020304" pitchFamily="18" charset="0"/>
              </a:rPr>
              <a:t>Acts 11:29  The disciples, </a:t>
            </a:r>
            <a:r>
              <a:rPr lang="en-US" sz="2400" b="1" dirty="0">
                <a:effectLst/>
                <a:latin typeface="Times New Roman" panose="02020603050405020304" pitchFamily="18" charset="0"/>
              </a:rPr>
              <a:t>each according to his ability</a:t>
            </a:r>
            <a:r>
              <a:rPr lang="en-US" sz="2400" dirty="0">
                <a:effectLst/>
                <a:latin typeface="Times New Roman" panose="02020603050405020304" pitchFamily="18" charset="0"/>
              </a:rPr>
              <a:t>, decided to provide help for the brothers living in Judea.</a:t>
            </a:r>
          </a:p>
        </p:txBody>
      </p:sp>
      <p:pic>
        <p:nvPicPr>
          <p:cNvPr id="2" name="Tithe-42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15000" y="541338"/>
            <a:ext cx="609600" cy="609600"/>
          </a:xfrm>
          <a:prstGeom prst="rect">
            <a:avLst/>
          </a:prstGeom>
        </p:spPr>
      </p:pic>
      <p:pic>
        <p:nvPicPr>
          <p:cNvPr id="3" name="Tithe-42b">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438900" y="541338"/>
            <a:ext cx="609600" cy="609600"/>
          </a:xfrm>
          <a:prstGeom prst="rect">
            <a:avLst/>
          </a:prstGeom>
        </p:spPr>
      </p:pic>
      <p:pic>
        <p:nvPicPr>
          <p:cNvPr id="5" name="Tithe-42c">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7199811" y="541338"/>
            <a:ext cx="609600" cy="609600"/>
          </a:xfrm>
          <a:prstGeom prst="rect">
            <a:avLst/>
          </a:prstGeom>
        </p:spPr>
      </p:pic>
    </p:spTree>
    <p:custDataLst>
      <p:tags r:id="rId1"/>
    </p:custDataLst>
    <p:extLst>
      <p:ext uri="{BB962C8B-B14F-4D97-AF65-F5344CB8AC3E}">
        <p14:creationId xmlns:p14="http://schemas.microsoft.com/office/powerpoint/2010/main" val="3363403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348" fill="hold"/>
                                        <p:tgtEl>
                                          <p:spTgt spid="2"/>
                                        </p:tgtEl>
                                      </p:cBhvr>
                                    </p:cmd>
                                  </p:childTnLst>
                                </p:cTn>
                              </p:par>
                              <p:par>
                                <p:cTn id="7" presetID="10" presetClass="entr" presetSubtype="0" fill="hold" nodeType="withEffect">
                                  <p:stCondLst>
                                    <p:cond delay="0"/>
                                  </p:stCondLst>
                                  <p:iterate type="wd">
                                    <p:tmPct val="10000"/>
                                  </p:iterate>
                                  <p:childTnLst>
                                    <p:set>
                                      <p:cBhvr>
                                        <p:cTn id="8" dur="1" fill="hold">
                                          <p:stCondLst>
                                            <p:cond delay="0"/>
                                          </p:stCondLst>
                                        </p:cTn>
                                        <p:tgtEl>
                                          <p:spTgt spid="3075">
                                            <p:txEl>
                                              <p:pRg st="0" end="0"/>
                                            </p:txEl>
                                          </p:spTgt>
                                        </p:tgtEl>
                                        <p:attrNameLst>
                                          <p:attrName>style.visibility</p:attrName>
                                        </p:attrNameLst>
                                      </p:cBhvr>
                                      <p:to>
                                        <p:strVal val="visible"/>
                                      </p:to>
                                    </p:set>
                                    <p:animEffect transition="in" filter="fade">
                                      <p:cBhvr>
                                        <p:cTn id="9" dur="2000"/>
                                        <p:tgtEl>
                                          <p:spTgt spid="307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368" fill="hold"/>
                                        <p:tgtEl>
                                          <p:spTgt spid="3"/>
                                        </p:tgtEl>
                                      </p:cBhvr>
                                    </p:cmd>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1" end="1"/>
                                            </p:txEl>
                                          </p:spTgt>
                                        </p:tgtEl>
                                        <p:attrNameLst>
                                          <p:attrName>style.visibility</p:attrName>
                                        </p:attrNameLst>
                                      </p:cBhvr>
                                      <p:to>
                                        <p:strVal val="visible"/>
                                      </p:to>
                                    </p:set>
                                    <p:animEffect transition="in" filter="fade">
                                      <p:cBhvr>
                                        <p:cTn id="16" dur="2000"/>
                                        <p:tgtEl>
                                          <p:spTgt spid="30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21" fill="hold"/>
                                        <p:tgtEl>
                                          <p:spTgt spid="5"/>
                                        </p:tgtEl>
                                      </p:cBhvr>
                                    </p:cmd>
                                  </p:childTnLst>
                                </p:cTn>
                              </p:par>
                              <p:par>
                                <p:cTn id="21" presetID="10" presetClass="entr" presetSubtype="0" fill="hold" nodeType="withEffect">
                                  <p:stCondLst>
                                    <p:cond delay="0"/>
                                  </p:stCondLst>
                                  <p:iterate type="wd">
                                    <p:tmPct val="10000"/>
                                  </p:iterate>
                                  <p:childTnLst>
                                    <p:set>
                                      <p:cBhvr>
                                        <p:cTn id="22" dur="1" fill="hold">
                                          <p:stCondLst>
                                            <p:cond delay="0"/>
                                          </p:stCondLst>
                                        </p:cTn>
                                        <p:tgtEl>
                                          <p:spTgt spid="3075">
                                            <p:txEl>
                                              <p:pRg st="2" end="2"/>
                                            </p:txEl>
                                          </p:spTgt>
                                        </p:tgtEl>
                                        <p:attrNameLst>
                                          <p:attrName>style.visibility</p:attrName>
                                        </p:attrNameLst>
                                      </p:cBhvr>
                                      <p:to>
                                        <p:strVal val="visible"/>
                                      </p:to>
                                    </p:set>
                                    <p:animEffect transition="in" filter="fade">
                                      <p:cBhvr>
                                        <p:cTn id="23" dur="2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audio>
              <p:cMediaNode vol="80000" showWhenStopped="0">
                <p:cTn id="25" fill="hold" display="0">
                  <p:stCondLst>
                    <p:cond delay="indefinite"/>
                  </p:stCondLst>
                  <p:endCondLst>
                    <p:cond evt="onStopAudio" delay="0">
                      <p:tgtEl>
                        <p:sldTgt/>
                      </p:tgtEl>
                    </p:cond>
                  </p:endCondLst>
                </p:cTn>
                <p:tgtEl>
                  <p:spTgt spid="3"/>
                </p:tgtEl>
              </p:cMediaNode>
            </p:audio>
            <p:audio>
              <p:cMediaNode vol="80000" showWhenStopped="0">
                <p:cTn id="26"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2"/>
        <p14:stopEvt time="3375" objId="2"/>
        <p14:playEvt time="5444" objId="3"/>
        <p14:stopEvt time="18857" objId="3"/>
        <p14:playEvt time="21168" objId="5"/>
        <p14:stopEvt time="29309" objId="5"/>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Here are some New Testament passages on the subject:  </a:t>
            </a:r>
          </a:p>
          <a:p>
            <a:pPr hangingPunct="0"/>
            <a:r>
              <a:rPr lang="en-US" sz="2400" dirty="0">
                <a:effectLst/>
                <a:latin typeface="Times New Roman" panose="02020603050405020304" pitchFamily="18" charset="0"/>
              </a:rPr>
              <a:t>2 Corinthians 8:11  Now finish the work, so that your eager willingness to do it may be matched by your completion of it, </a:t>
            </a:r>
            <a:r>
              <a:rPr lang="en-US" sz="2400" b="1" dirty="0">
                <a:effectLst/>
                <a:latin typeface="Times New Roman" panose="02020603050405020304" pitchFamily="18" charset="0"/>
              </a:rPr>
              <a:t>according to your means</a:t>
            </a:r>
            <a:r>
              <a:rPr lang="en-US" sz="2400" dirty="0">
                <a:effectLst/>
                <a:latin typeface="Times New Roman" panose="02020603050405020304" pitchFamily="18" charset="0"/>
              </a:rPr>
              <a:t>.</a:t>
            </a:r>
          </a:p>
          <a:p>
            <a:pPr hangingPunct="0"/>
            <a:r>
              <a:rPr lang="en-US" sz="2400" dirty="0">
                <a:effectLst/>
                <a:latin typeface="Times New Roman" panose="02020603050405020304" pitchFamily="18" charset="0"/>
              </a:rPr>
              <a:t> 2 Corinthians 8:13  Our desire is </a:t>
            </a:r>
            <a:r>
              <a:rPr lang="en-US" sz="2400" b="1" dirty="0">
                <a:effectLst/>
                <a:latin typeface="Times New Roman" panose="02020603050405020304" pitchFamily="18" charset="0"/>
              </a:rPr>
              <a:t>not that others might be relieved while you are hard pressed</a:t>
            </a:r>
            <a:r>
              <a:rPr lang="en-US" sz="2400" dirty="0">
                <a:effectLst/>
                <a:latin typeface="Times New Roman" panose="02020603050405020304" pitchFamily="18" charset="0"/>
              </a:rPr>
              <a:t>, but that there might be equality.</a:t>
            </a:r>
          </a:p>
          <a:p>
            <a:pPr hangingPunct="0"/>
            <a:r>
              <a:rPr lang="en-US" sz="2400" dirty="0">
                <a:effectLst/>
                <a:latin typeface="Times New Roman" panose="02020603050405020304" pitchFamily="18" charset="0"/>
              </a:rPr>
              <a:t> 2 Corinthians 8:15  as it is written: "He who gathered much did not have too much, and </a:t>
            </a:r>
            <a:r>
              <a:rPr lang="en-US" sz="2400" b="1" dirty="0">
                <a:effectLst/>
                <a:latin typeface="Times New Roman" panose="02020603050405020304" pitchFamily="18" charset="0"/>
              </a:rPr>
              <a:t>he who gathered little did not have too little</a:t>
            </a:r>
            <a:r>
              <a:rPr lang="en-US" sz="2400" dirty="0">
                <a:effectLst/>
                <a:latin typeface="Times New Roman" panose="02020603050405020304" pitchFamily="18" charset="0"/>
              </a:rPr>
              <a:t>."</a:t>
            </a:r>
            <a:endParaRPr lang="en-US" altLang="en-US" dirty="0"/>
          </a:p>
        </p:txBody>
      </p:sp>
    </p:spTree>
    <p:custDataLst>
      <p:tags r:id="rId1"/>
    </p:custDataLst>
    <p:extLst>
      <p:ext uri="{BB962C8B-B14F-4D97-AF65-F5344CB8AC3E}">
        <p14:creationId xmlns:p14="http://schemas.microsoft.com/office/powerpoint/2010/main" val="1990192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2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fade">
                                      <p:cBhvr>
                                        <p:cTn id="13"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9859" objId="3"/>
        <p14:playEvt time="12477" objId="5"/>
        <p14:stopEvt time="21090" objId="5"/>
        <p14:playEvt time="24376" objId="7"/>
        <p14:stopEvt time="34488" objId="7"/>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Christian giving is supposed to be done willingly and cheerfully as one has decided in his heart.</a:t>
            </a:r>
            <a:endParaRPr lang="en-US" sz="2400" dirty="0">
              <a:effectLst/>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5222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6535" objId="5"/>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3895725"/>
            <a:ext cx="6438900" cy="2733675"/>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3863181"/>
            <a:ext cx="6426200" cy="276621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Christian giving is supposed to be done willingly and cheerfully as one has decided in his heart.</a:t>
            </a:r>
            <a:endParaRPr lang="en-US" sz="2400" dirty="0">
              <a:effectLst/>
              <a:latin typeface="Times New Roman" panose="02020603050405020304" pitchFamily="18" charset="0"/>
            </a:endParaRPr>
          </a:p>
          <a:p>
            <a:r>
              <a:rPr lang="en-US" dirty="0"/>
              <a:t>God doesn’t want you to give if you haven’t resolved the issue in your heart!</a:t>
            </a:r>
          </a:p>
        </p:txBody>
      </p:sp>
    </p:spTree>
    <p:custDataLst>
      <p:tags r:id="rId1"/>
    </p:custDataLst>
    <p:extLst>
      <p:ext uri="{BB962C8B-B14F-4D97-AF65-F5344CB8AC3E}">
        <p14:creationId xmlns:p14="http://schemas.microsoft.com/office/powerpoint/2010/main" val="285200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500"/>
                                        <p:tgtEl>
                                          <p:spTgt spid="307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 presetClass="entr" presetSubtype="0" fill="hold" nodeType="withEffect">
                                  <p:stCondLst>
                                    <p:cond delay="52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78" objId="6"/>
        <p14:stopEvt time="6376" objId="6"/>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We are told that if we give generously, we will reap generously, but we are </a:t>
            </a:r>
            <a:r>
              <a:rPr lang="en-US" altLang="en-US" i="1" dirty="0"/>
              <a:t>not </a:t>
            </a:r>
            <a:r>
              <a:rPr lang="en-US" altLang="en-US" dirty="0"/>
              <a:t>under compulsion to give.</a:t>
            </a:r>
          </a:p>
          <a:p>
            <a:r>
              <a:rPr lang="en-US" sz="2400" dirty="0">
                <a:effectLst/>
                <a:latin typeface="Times New Roman" panose="02020603050405020304" pitchFamily="18" charset="0"/>
              </a:rPr>
              <a:t>2 Corinthians 9:6-8  [6] Remember this: Whoever sows sparingly will also reap sparingly, and whoever sows generously will also reap generously. [7] Each man should give </a:t>
            </a:r>
            <a:r>
              <a:rPr lang="en-US" sz="2400" b="1" dirty="0">
                <a:effectLst/>
                <a:latin typeface="Times New Roman" panose="02020603050405020304" pitchFamily="18" charset="0"/>
              </a:rPr>
              <a:t>what he has decided in his heart to give</a:t>
            </a:r>
            <a:r>
              <a:rPr lang="en-US" sz="2400" dirty="0">
                <a:effectLst/>
                <a:latin typeface="Times New Roman" panose="02020603050405020304" pitchFamily="18" charset="0"/>
              </a:rPr>
              <a:t>, </a:t>
            </a:r>
            <a:r>
              <a:rPr lang="en-US" sz="2400" b="1" dirty="0">
                <a:effectLst/>
                <a:latin typeface="Times New Roman" panose="02020603050405020304" pitchFamily="18" charset="0"/>
              </a:rPr>
              <a:t>not reluctantly or under compulsion</a:t>
            </a:r>
            <a:r>
              <a:rPr lang="en-US" sz="2400" dirty="0">
                <a:effectLst/>
                <a:latin typeface="Times New Roman" panose="02020603050405020304" pitchFamily="18" charset="0"/>
              </a:rPr>
              <a:t>, for God loves a cheerful giver. [8] And God is able to make all grace abound to you, so that in all things at all times, having all that you need, you will abound in every good work.</a:t>
            </a:r>
            <a:endParaRPr lang="en-US" altLang="en-US" dirty="0"/>
          </a:p>
        </p:txBody>
      </p:sp>
    </p:spTree>
    <p:custDataLst>
      <p:tags r:id="rId1"/>
    </p:custDataLst>
    <p:extLst>
      <p:ext uri="{BB962C8B-B14F-4D97-AF65-F5344CB8AC3E}">
        <p14:creationId xmlns:p14="http://schemas.microsoft.com/office/powerpoint/2010/main" val="304711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30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8409" objId="2"/>
        <p14:playEvt time="11519" objId="3"/>
        <p14:stopEvt time="44985" objId="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We are told that if we give generously, we will reap generously, but we are </a:t>
            </a:r>
            <a:r>
              <a:rPr lang="en-US" altLang="en-US" i="1" dirty="0"/>
              <a:t>not </a:t>
            </a:r>
            <a:r>
              <a:rPr lang="en-US" altLang="en-US" dirty="0"/>
              <a:t>under compulsion to give.</a:t>
            </a:r>
          </a:p>
          <a:p>
            <a:r>
              <a:rPr lang="en-US" sz="2400" dirty="0">
                <a:effectLst/>
                <a:latin typeface="Times New Roman" panose="02020603050405020304" pitchFamily="18" charset="0"/>
              </a:rPr>
              <a:t>2 Corinthians 9:10-11 </a:t>
            </a:r>
            <a:br>
              <a:rPr lang="en-US" sz="2400" dirty="0">
                <a:effectLst/>
                <a:latin typeface="Times New Roman" panose="02020603050405020304" pitchFamily="18" charset="0"/>
              </a:rPr>
            </a:br>
            <a:r>
              <a:rPr lang="en-US" sz="2400" dirty="0">
                <a:effectLst/>
                <a:latin typeface="Times New Roman" panose="02020603050405020304" pitchFamily="18" charset="0"/>
              </a:rPr>
              <a:t>[10] Now he who supplies seed to the sower and bread for food will also supply and increase your store of seed and will enlarge the harvest of your righteousness. [11] You will be made rich in every way so that you can be generous on every occasion, and through us your generosity will result in thanksgiving to God.</a:t>
            </a:r>
            <a:endParaRPr lang="en-US" altLang="en-US" dirty="0"/>
          </a:p>
        </p:txBody>
      </p:sp>
    </p:spTree>
    <p:custDataLst>
      <p:tags r:id="rId1"/>
    </p:custDataLst>
    <p:extLst>
      <p:ext uri="{BB962C8B-B14F-4D97-AF65-F5344CB8AC3E}">
        <p14:creationId xmlns:p14="http://schemas.microsoft.com/office/powerpoint/2010/main" val="3371610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28236" objId="2"/>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Some passages people try to use to enforce tithing are Matthew 23:23 and Matthew 5:20.  But we already discussed that the Pharisees were only giving a tenth of their spices.  They were relying on their own righteousness; keeping the letter of the law.</a:t>
            </a:r>
          </a:p>
          <a:p>
            <a:endParaRPr lang="en-US" altLang="en-US" sz="1400" dirty="0"/>
          </a:p>
          <a:p>
            <a:r>
              <a:rPr lang="en-US" altLang="en-US" dirty="0"/>
              <a:t>As Christians, we don’t rely on </a:t>
            </a:r>
            <a:r>
              <a:rPr lang="en-US" altLang="en-US" i="1" dirty="0"/>
              <a:t>our own </a:t>
            </a:r>
            <a:r>
              <a:rPr lang="en-US" altLang="en-US" dirty="0"/>
              <a:t>righteousness to enter the Kingdom of Heaven!</a:t>
            </a:r>
          </a:p>
        </p:txBody>
      </p:sp>
    </p:spTree>
    <p:custDataLst>
      <p:tags r:id="rId1"/>
    </p:custDataLst>
    <p:extLst>
      <p:ext uri="{BB962C8B-B14F-4D97-AF65-F5344CB8AC3E}">
        <p14:creationId xmlns:p14="http://schemas.microsoft.com/office/powerpoint/2010/main" val="615235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16414" objId="2"/>
        <p14:playEvt time="19039" objId="3"/>
        <p14:stopEvt time="23931" objId="3"/>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Praise God, we rely on the righteousness of our LORD, Jesus Christ!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800" y="2895600"/>
            <a:ext cx="2540000" cy="2540000"/>
          </a:xfrm>
          <a:prstGeom prst="rect">
            <a:avLst/>
          </a:prstGeom>
        </p:spPr>
      </p:pic>
    </p:spTree>
    <p:custDataLst>
      <p:tags r:id="rId1"/>
    </p:custDataLst>
    <p:extLst>
      <p:ext uri="{BB962C8B-B14F-4D97-AF65-F5344CB8AC3E}">
        <p14:creationId xmlns:p14="http://schemas.microsoft.com/office/powerpoint/2010/main" val="3344914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250"/>
                                        <p:tgtEl>
                                          <p:spTgt spid="307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7265"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Here’s what I mean:</a:t>
            </a:r>
          </a:p>
          <a:p>
            <a:r>
              <a:rPr lang="en-US" altLang="en-US" dirty="0"/>
              <a:t>Leviticus 27:30-32</a:t>
            </a:r>
          </a:p>
          <a:p>
            <a:r>
              <a:rPr lang="en-US" dirty="0">
                <a:effectLst/>
                <a:latin typeface="Times New Roman" panose="02020603050405020304" pitchFamily="18" charset="0"/>
              </a:rPr>
              <a:t>“[30] ‘A tithe of </a:t>
            </a:r>
            <a:r>
              <a:rPr lang="en-US" b="1" dirty="0">
                <a:effectLst/>
                <a:latin typeface="Times New Roman" panose="02020603050405020304" pitchFamily="18" charset="0"/>
              </a:rPr>
              <a:t>everything from the land</a:t>
            </a:r>
            <a:r>
              <a:rPr lang="en-US" dirty="0">
                <a:effectLst/>
                <a:latin typeface="Times New Roman" panose="02020603050405020304" pitchFamily="18" charset="0"/>
              </a:rPr>
              <a:t>, whether </a:t>
            </a:r>
            <a:r>
              <a:rPr lang="en-US" b="1" dirty="0">
                <a:effectLst/>
                <a:latin typeface="Times New Roman" panose="02020603050405020304" pitchFamily="18" charset="0"/>
              </a:rPr>
              <a:t>grain from the soil</a:t>
            </a:r>
            <a:r>
              <a:rPr lang="en-US" dirty="0">
                <a:effectLst/>
                <a:latin typeface="Times New Roman" panose="02020603050405020304" pitchFamily="18" charset="0"/>
              </a:rPr>
              <a:t> or </a:t>
            </a:r>
            <a:r>
              <a:rPr lang="en-US" b="1" dirty="0">
                <a:effectLst/>
                <a:latin typeface="Times New Roman" panose="02020603050405020304" pitchFamily="18" charset="0"/>
              </a:rPr>
              <a:t>fruit from the trees</a:t>
            </a:r>
            <a:r>
              <a:rPr lang="en-US" dirty="0">
                <a:effectLst/>
                <a:latin typeface="Times New Roman" panose="02020603050405020304" pitchFamily="18" charset="0"/>
              </a:rPr>
              <a:t>, belongs to the LORD; it is holy to the LORD.”</a:t>
            </a:r>
            <a:endParaRPr lang="en-US" altLang="en-US" dirty="0">
              <a:latin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506" y="4122620"/>
            <a:ext cx="3180588" cy="21257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464979"/>
            <a:ext cx="2441335" cy="2270442"/>
          </a:xfrm>
          <a:prstGeom prst="rect">
            <a:avLst/>
          </a:prstGeom>
        </p:spPr>
      </p:pic>
    </p:spTree>
    <p:custDataLst>
      <p:tags r:id="rId1"/>
    </p:custDataLst>
    <p:extLst>
      <p:ext uri="{BB962C8B-B14F-4D97-AF65-F5344CB8AC3E}">
        <p14:creationId xmlns:p14="http://schemas.microsoft.com/office/powerpoint/2010/main" val="196476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25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500"/>
                                        <p:tgtEl>
                                          <p:spTgt spid="3075">
                                            <p:txEl>
                                              <p:pRg st="1" end="1"/>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fade">
                                      <p:cBhvr>
                                        <p:cTn id="13" dur="2000"/>
                                        <p:tgtEl>
                                          <p:spTgt spid="3075">
                                            <p:txEl>
                                              <p:pRg st="2" end="2"/>
                                            </p:txEl>
                                          </p:spTgt>
                                        </p:tgtEl>
                                      </p:cBhvr>
                                    </p:animEffect>
                                  </p:childTnLst>
                                </p:cTn>
                              </p:par>
                              <p:par>
                                <p:cTn id="14" presetID="10" presetClass="entr" presetSubtype="0" fill="hold" nodeType="withEffect">
                                  <p:stCondLst>
                                    <p:cond delay="37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childTnLst>
                                </p:cTn>
                              </p:par>
                              <p:par>
                                <p:cTn id="17" presetID="10" presetClass="entr" presetSubtype="0" fill="hold" nodeType="withEffect">
                                  <p:stCondLst>
                                    <p:cond delay="5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6"/>
        <p14:stopEvt time="2087" objId="6"/>
        <p14:playEvt time="3314" objId="7"/>
        <p14:stopEvt time="6762" objId="7"/>
        <p14:playEvt time="8697" objId="8"/>
        <p14:stopEvt time="17018" objId="8"/>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So, the answer is NO!  Christians should </a:t>
            </a:r>
            <a:r>
              <a:rPr lang="en-US" altLang="en-US" i="1" dirty="0"/>
              <a:t>not </a:t>
            </a:r>
            <a:r>
              <a:rPr lang="en-US" altLang="en-US" dirty="0"/>
              <a:t>tithe—indeed, they </a:t>
            </a:r>
            <a:r>
              <a:rPr lang="en-US" altLang="en-US" i="1" dirty="0"/>
              <a:t>cannot</a:t>
            </a:r>
            <a:r>
              <a:rPr lang="en-US" altLang="en-US" dirty="0"/>
              <a:t>!  Most of us don’t grow things from the ground or raise animals.  </a:t>
            </a:r>
          </a:p>
          <a:p>
            <a:r>
              <a:rPr lang="en-US" altLang="en-US" dirty="0"/>
              <a:t>Christians don’t travel to Jerusalem for the feasts multiple times every year.</a:t>
            </a:r>
          </a:p>
        </p:txBody>
      </p:sp>
    </p:spTree>
    <p:custDataLst>
      <p:tags r:id="rId1"/>
    </p:custDataLst>
    <p:extLst>
      <p:ext uri="{BB962C8B-B14F-4D97-AF65-F5344CB8AC3E}">
        <p14:creationId xmlns:p14="http://schemas.microsoft.com/office/powerpoint/2010/main" val="3621817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25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25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9840" objId="2"/>
        <p14:playEvt time="11881" objId="3"/>
        <p14:stopEvt time="16247" objId="3"/>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However, Christians </a:t>
            </a:r>
            <a:r>
              <a:rPr lang="en-US" altLang="en-US" i="1" dirty="0"/>
              <a:t>should</a:t>
            </a:r>
            <a:r>
              <a:rPr lang="en-US" altLang="en-US" dirty="0"/>
              <a:t> give regularly and be generous with the blessings they have been given from the LORD.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385021"/>
            <a:ext cx="3604762" cy="2406179"/>
          </a:xfrm>
          <a:prstGeom prst="rect">
            <a:avLst/>
          </a:prstGeom>
        </p:spPr>
      </p:pic>
    </p:spTree>
    <p:custDataLst>
      <p:tags r:id="rId1"/>
    </p:custDataLst>
    <p:extLst>
      <p:ext uri="{BB962C8B-B14F-4D97-AF65-F5344CB8AC3E}">
        <p14:creationId xmlns:p14="http://schemas.microsoft.com/office/powerpoint/2010/main" val="232140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4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11981" objId="2"/>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pPr algn="ctr"/>
            <a:r>
              <a:rPr lang="en-US" altLang="en-US" dirty="0"/>
              <a:t>Summary</a:t>
            </a:r>
          </a:p>
          <a:p>
            <a:pPr hangingPunct="0"/>
            <a:r>
              <a:rPr lang="en-US" sz="1800" dirty="0">
                <a:effectLst/>
              </a:rPr>
              <a:t>• Tithing was never commanded of Christians</a:t>
            </a:r>
          </a:p>
          <a:p>
            <a:pPr hangingPunct="0"/>
            <a:r>
              <a:rPr lang="en-US" sz="1800" dirty="0">
                <a:effectLst/>
              </a:rPr>
              <a:t>• The Malachi 3:10 promise was never given to Christians</a:t>
            </a:r>
          </a:p>
          <a:p>
            <a:pPr hangingPunct="0"/>
            <a:r>
              <a:rPr lang="en-US" sz="1800" dirty="0">
                <a:effectLst/>
              </a:rPr>
              <a:t>• The Tithe was to come from things produced from the land and every tenth of flocks and herds</a:t>
            </a:r>
          </a:p>
          <a:p>
            <a:pPr hangingPunct="0"/>
            <a:r>
              <a:rPr lang="en-US" sz="1800" dirty="0">
                <a:effectLst/>
              </a:rPr>
              <a:t>• In the New Testament, God never gave a fixed standard for giving</a:t>
            </a:r>
          </a:p>
          <a:p>
            <a:pPr hangingPunct="0"/>
            <a:r>
              <a:rPr lang="en-US" sz="1800" dirty="0">
                <a:effectLst/>
              </a:rPr>
              <a:t>• Christians should always be growing in our love and gratitude</a:t>
            </a:r>
          </a:p>
          <a:p>
            <a:pPr hangingPunct="0"/>
            <a:r>
              <a:rPr lang="en-US" sz="1800" dirty="0">
                <a:effectLst/>
              </a:rPr>
              <a:t>• Some say ten percent is a good place to start</a:t>
            </a:r>
          </a:p>
          <a:p>
            <a:pPr hangingPunct="0"/>
            <a:r>
              <a:rPr lang="en-US" sz="1800" dirty="0">
                <a:effectLst/>
              </a:rPr>
              <a:t>• Ten percent is enough to challenge your faith.  It says, “I’m trusting You, God, to meet my needs.”  Philippians 4:19 says God will meet all your needs according to His riches in Christ Jesus</a:t>
            </a:r>
          </a:p>
          <a:p>
            <a:pPr hangingPunct="0"/>
            <a:r>
              <a:rPr lang="en-US" sz="1800" dirty="0">
                <a:effectLst/>
              </a:rPr>
              <a:t>• Tithing—even giving—is not a commandment.  God wants us to be cheerful givers from the heart.</a:t>
            </a:r>
          </a:p>
        </p:txBody>
      </p:sp>
    </p:spTree>
    <p:custDataLst>
      <p:tags r:id="rId1"/>
    </p:custDataLst>
    <p:extLst>
      <p:ext uri="{BB962C8B-B14F-4D97-AF65-F5344CB8AC3E}">
        <p14:creationId xmlns:p14="http://schemas.microsoft.com/office/powerpoint/2010/main" val="28559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fade">
                                      <p:cBhvr>
                                        <p:cTn id="13" dur="2000"/>
                                        <p:tgtEl>
                                          <p:spTgt spid="3075">
                                            <p:txEl>
                                              <p:pRg st="2" end="2"/>
                                            </p:txEl>
                                          </p:spTgt>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fade">
                                      <p:cBhvr>
                                        <p:cTn id="16" dur="2000"/>
                                        <p:tgtEl>
                                          <p:spTgt spid="3075">
                                            <p:txEl>
                                              <p:pRg st="3" end="3"/>
                                            </p:txEl>
                                          </p:spTgt>
                                        </p:tgtEl>
                                      </p:cBhvr>
                                    </p:animEffect>
                                  </p:childTnLst>
                                </p:cTn>
                              </p:par>
                              <p:par>
                                <p:cTn id="17" presetID="10" presetClass="entr" presetSubtype="0" fill="hold" nodeType="withEffect">
                                  <p:stCondLst>
                                    <p:cond delay="0"/>
                                  </p:stCondLst>
                                  <p:iterate type="wd">
                                    <p:tmPct val="10000"/>
                                  </p:iterate>
                                  <p:childTnLst>
                                    <p:set>
                                      <p:cBhvr>
                                        <p:cTn id="18" dur="1" fill="hold">
                                          <p:stCondLst>
                                            <p:cond delay="0"/>
                                          </p:stCondLst>
                                        </p:cTn>
                                        <p:tgtEl>
                                          <p:spTgt spid="3075">
                                            <p:txEl>
                                              <p:pRg st="4" end="4"/>
                                            </p:txEl>
                                          </p:spTgt>
                                        </p:tgtEl>
                                        <p:attrNameLst>
                                          <p:attrName>style.visibility</p:attrName>
                                        </p:attrNameLst>
                                      </p:cBhvr>
                                      <p:to>
                                        <p:strVal val="visible"/>
                                      </p:to>
                                    </p:set>
                                    <p:animEffect transition="in" filter="fade">
                                      <p:cBhvr>
                                        <p:cTn id="19" dur="2000"/>
                                        <p:tgtEl>
                                          <p:spTgt spid="3075">
                                            <p:txEl>
                                              <p:pRg st="4" end="4"/>
                                            </p:txEl>
                                          </p:spTgt>
                                        </p:tgtEl>
                                      </p:cBhvr>
                                    </p:animEffect>
                                  </p:childTnLst>
                                </p:cTn>
                              </p:par>
                              <p:par>
                                <p:cTn id="20" presetID="10" presetClass="entr" presetSubtype="0" fill="hold" nodeType="withEffect">
                                  <p:stCondLst>
                                    <p:cond delay="0"/>
                                  </p:stCondLst>
                                  <p:iterate type="wd">
                                    <p:tmPct val="10000"/>
                                  </p:iterate>
                                  <p:childTnLst>
                                    <p:set>
                                      <p:cBhvr>
                                        <p:cTn id="21" dur="1" fill="hold">
                                          <p:stCondLst>
                                            <p:cond delay="0"/>
                                          </p:stCondLst>
                                        </p:cTn>
                                        <p:tgtEl>
                                          <p:spTgt spid="3075">
                                            <p:txEl>
                                              <p:pRg st="5" end="5"/>
                                            </p:txEl>
                                          </p:spTgt>
                                        </p:tgtEl>
                                        <p:attrNameLst>
                                          <p:attrName>style.visibility</p:attrName>
                                        </p:attrNameLst>
                                      </p:cBhvr>
                                      <p:to>
                                        <p:strVal val="visible"/>
                                      </p:to>
                                    </p:set>
                                    <p:animEffect transition="in" filter="fade">
                                      <p:cBhvr>
                                        <p:cTn id="22" dur="2000"/>
                                        <p:tgtEl>
                                          <p:spTgt spid="3075">
                                            <p:txEl>
                                              <p:pRg st="5" end="5"/>
                                            </p:txEl>
                                          </p:spTgt>
                                        </p:tgtEl>
                                      </p:cBhvr>
                                    </p:animEffect>
                                  </p:childTnLst>
                                </p:cTn>
                              </p:par>
                              <p:par>
                                <p:cTn id="23" presetID="10" presetClass="entr" presetSubtype="0" fill="hold" nodeType="withEffect">
                                  <p:stCondLst>
                                    <p:cond delay="0"/>
                                  </p:stCondLst>
                                  <p:iterate type="wd">
                                    <p:tmPct val="10000"/>
                                  </p:iterate>
                                  <p:childTnLst>
                                    <p:set>
                                      <p:cBhvr>
                                        <p:cTn id="24" dur="1" fill="hold">
                                          <p:stCondLst>
                                            <p:cond delay="0"/>
                                          </p:stCondLst>
                                        </p:cTn>
                                        <p:tgtEl>
                                          <p:spTgt spid="3075">
                                            <p:txEl>
                                              <p:pRg st="6" end="6"/>
                                            </p:txEl>
                                          </p:spTgt>
                                        </p:tgtEl>
                                        <p:attrNameLst>
                                          <p:attrName>style.visibility</p:attrName>
                                        </p:attrNameLst>
                                      </p:cBhvr>
                                      <p:to>
                                        <p:strVal val="visible"/>
                                      </p:to>
                                    </p:set>
                                    <p:animEffect transition="in" filter="fade">
                                      <p:cBhvr>
                                        <p:cTn id="25" dur="2000"/>
                                        <p:tgtEl>
                                          <p:spTgt spid="3075">
                                            <p:txEl>
                                              <p:pRg st="6" end="6"/>
                                            </p:txEl>
                                          </p:spTgt>
                                        </p:tgtEl>
                                      </p:cBhvr>
                                    </p:animEffect>
                                  </p:childTnLst>
                                </p:cTn>
                              </p:par>
                              <p:par>
                                <p:cTn id="26" presetID="10" presetClass="entr" presetSubtype="0" fill="hold" nodeType="withEffect">
                                  <p:stCondLst>
                                    <p:cond delay="0"/>
                                  </p:stCondLst>
                                  <p:iterate type="wd">
                                    <p:tmPct val="10000"/>
                                  </p:iterate>
                                  <p:childTnLst>
                                    <p:set>
                                      <p:cBhvr>
                                        <p:cTn id="27" dur="1" fill="hold">
                                          <p:stCondLst>
                                            <p:cond delay="0"/>
                                          </p:stCondLst>
                                        </p:cTn>
                                        <p:tgtEl>
                                          <p:spTgt spid="3075">
                                            <p:txEl>
                                              <p:pRg st="7" end="7"/>
                                            </p:txEl>
                                          </p:spTgt>
                                        </p:tgtEl>
                                        <p:attrNameLst>
                                          <p:attrName>style.visibility</p:attrName>
                                        </p:attrNameLst>
                                      </p:cBhvr>
                                      <p:to>
                                        <p:strVal val="visible"/>
                                      </p:to>
                                    </p:set>
                                    <p:animEffect transition="in" filter="fade">
                                      <p:cBhvr>
                                        <p:cTn id="28" dur="2000"/>
                                        <p:tgtEl>
                                          <p:spTgt spid="3075">
                                            <p:txEl>
                                              <p:pRg st="7" end="7"/>
                                            </p:txEl>
                                          </p:spTgt>
                                        </p:tgtEl>
                                      </p:cBhvr>
                                    </p:animEffect>
                                  </p:childTnLst>
                                </p:cTn>
                              </p:par>
                              <p:par>
                                <p:cTn id="29" presetID="10" presetClass="entr" presetSubtype="0" fill="hold" nodeType="withEffect">
                                  <p:stCondLst>
                                    <p:cond delay="0"/>
                                  </p:stCondLst>
                                  <p:iterate type="wd">
                                    <p:tmPct val="10000"/>
                                  </p:iterate>
                                  <p:childTnLst>
                                    <p:set>
                                      <p:cBhvr>
                                        <p:cTn id="30" dur="1" fill="hold">
                                          <p:stCondLst>
                                            <p:cond delay="0"/>
                                          </p:stCondLst>
                                        </p:cTn>
                                        <p:tgtEl>
                                          <p:spTgt spid="3075">
                                            <p:txEl>
                                              <p:pRg st="8" end="8"/>
                                            </p:txEl>
                                          </p:spTgt>
                                        </p:tgtEl>
                                        <p:attrNameLst>
                                          <p:attrName>style.visibility</p:attrName>
                                        </p:attrNameLst>
                                      </p:cBhvr>
                                      <p:to>
                                        <p:strVal val="visible"/>
                                      </p:to>
                                    </p:set>
                                    <p:animEffect transition="in" filter="fade">
                                      <p:cBhvr>
                                        <p:cTn id="31" dur="20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 objId="2"/>
        <p14:stopEvt time="1631" objId="2"/>
        <p14:playEvt time="4028" objId="3"/>
        <p14:stopEvt time="7337" objId="3"/>
        <p14:playEvt time="8518" objId="11"/>
        <p14:stopEvt time="12713" objId="11"/>
        <p14:playEvt time="14097" objId="12"/>
        <p14:stopEvt time="20581" objId="12"/>
        <p14:playEvt time="22243" objId="6"/>
        <p14:stopEvt time="27245" objId="6"/>
        <p14:playEvt time="28684" objId="7"/>
        <p14:stopEvt time="33035" objId="7"/>
        <p14:playEvt time="35091" objId="8"/>
        <p14:stopEvt time="38746" objId="8"/>
        <p14:playEvt time="41062" objId="9"/>
        <p14:stopEvt time="55832" objId="9"/>
        <p14:playEvt time="57484" objId="10"/>
        <p14:stopEvt time="64899" objId="10"/>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Tithing</a:t>
            </a:r>
          </a:p>
        </p:txBody>
      </p:sp>
      <p:sp>
        <p:nvSpPr>
          <p:cNvPr id="9219" name="Rectangle 3"/>
          <p:cNvSpPr>
            <a:spLocks noGrp="1" noChangeArrowheads="1"/>
          </p:cNvSpPr>
          <p:nvPr>
            <p:ph type="body" idx="1"/>
          </p:nvPr>
        </p:nvSpPr>
        <p:spPr>
          <a:effectLst/>
        </p:spPr>
        <p:txBody>
          <a:bodyPr/>
          <a:lstStyle/>
          <a:p>
            <a:pPr algn="ctr"/>
            <a:endParaRPr lang="en-US" altLang="en-US" dirty="0"/>
          </a:p>
          <a:p>
            <a:pPr algn="ctr"/>
            <a:endParaRPr lang="en-US" altLang="en-US" dirty="0"/>
          </a:p>
          <a:p>
            <a:pPr algn="ctr"/>
            <a:endParaRPr lang="en-US" altLang="en-US" dirty="0"/>
          </a:p>
          <a:p>
            <a:pPr algn="ctr"/>
            <a:endParaRPr lang="en-US" altLang="en-US" dirty="0"/>
          </a:p>
          <a:p>
            <a:pPr marL="342900" algn="ctr"/>
            <a:r>
              <a:rPr lang="en-US" altLang="en-US" dirty="0"/>
              <a:t>The END</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9219">
                                            <p:txEl>
                                              <p:pRg st="4" end="4"/>
                                            </p:txEl>
                                          </p:spTgt>
                                        </p:tgtEl>
                                        <p:attrNameLst>
                                          <p:attrName>style.visibility</p:attrName>
                                        </p:attrNameLst>
                                      </p:cBhvr>
                                      <p:to>
                                        <p:strVal val="visible"/>
                                      </p:to>
                                    </p:set>
                                    <p:animEffect transition="in" filter="fade">
                                      <p:cBhvr>
                                        <p:cTn id="7" dur="20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3"/>
        <p14:stopEvt time="5717"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508" y="436676"/>
            <a:ext cx="5018584" cy="5735524"/>
          </a:xfrm>
          <a:prstGeom prst="rect">
            <a:avLst/>
          </a:prstGeom>
        </p:spPr>
      </p:pic>
      <p:sp>
        <p:nvSpPr>
          <p:cNvPr id="3074" name="Rectangle 2"/>
          <p:cNvSpPr>
            <a:spLocks noGrp="1" noChangeArrowheads="1"/>
          </p:cNvSpPr>
          <p:nvPr>
            <p:ph type="title"/>
          </p:nvPr>
        </p:nvSpPr>
        <p:spPr/>
        <p:txBody>
          <a:bodyPr/>
          <a:lstStyle/>
          <a:p>
            <a:r>
              <a:rPr lang="en-US" altLang="en-US" dirty="0"/>
              <a:t>Tithing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body" idx="1"/>
          </p:nvPr>
        </p:nvSpPr>
        <p:spPr>
          <a:effectLst/>
        </p:spPr>
        <p:txBody>
          <a:bodyPr/>
          <a:lstStyle/>
          <a:p>
            <a:r>
              <a:rPr lang="en-US" altLang="en-US" dirty="0"/>
              <a:t>Here’s what I mean:</a:t>
            </a:r>
          </a:p>
          <a:p>
            <a:r>
              <a:rPr lang="en-US" altLang="en-US" dirty="0"/>
              <a:t>Leviticus 27:30-32</a:t>
            </a:r>
          </a:p>
          <a:p>
            <a:r>
              <a:rPr lang="en-US" dirty="0">
                <a:effectLst/>
                <a:latin typeface="Times New Roman" panose="02020603050405020304" pitchFamily="18" charset="0"/>
              </a:rPr>
              <a:t>“[31] ‘If a man redeems any of his tithe, he must add a fifth of the value to it. [32] The entire tithe of the </a:t>
            </a:r>
            <a:r>
              <a:rPr lang="en-US" b="1" dirty="0">
                <a:effectLst/>
                <a:latin typeface="Times New Roman" panose="02020603050405020304" pitchFamily="18" charset="0"/>
              </a:rPr>
              <a:t>herd and flock</a:t>
            </a:r>
            <a:r>
              <a:rPr lang="en-US" dirty="0">
                <a:effectLst/>
                <a:latin typeface="Times New Roman" panose="02020603050405020304" pitchFamily="18" charset="0"/>
              </a:rPr>
              <a:t>—</a:t>
            </a:r>
            <a:endParaRPr lang="en-US" b="1" dirty="0">
              <a:effectLst/>
              <a:latin typeface="Times New Roman" panose="02020603050405020304" pitchFamily="18" charset="0"/>
            </a:endParaRPr>
          </a:p>
          <a:p>
            <a:r>
              <a:rPr lang="en-US" b="1" dirty="0">
                <a:effectLst/>
                <a:latin typeface="Times New Roman" panose="02020603050405020304" pitchFamily="18" charset="0"/>
              </a:rPr>
              <a:t>every tenth animal </a:t>
            </a:r>
            <a:r>
              <a:rPr lang="en-US" dirty="0">
                <a:effectLst/>
                <a:latin typeface="Times New Roman" panose="02020603050405020304" pitchFamily="18" charset="0"/>
              </a:rPr>
              <a:t>that passes under the shepherd's rod—will be holy to the LORD.”</a:t>
            </a:r>
            <a:endParaRPr lang="en-US" altLang="en-US"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629170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2000"/>
                                        <p:tgtEl>
                                          <p:spTgt spid="3075">
                                            <p:txEl>
                                              <p:pRg st="2" end="2"/>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3" end="3"/>
                                            </p:txEl>
                                          </p:spTgt>
                                        </p:tgtEl>
                                        <p:attrNameLst>
                                          <p:attrName>style.visibility</p:attrName>
                                        </p:attrNameLst>
                                      </p:cBhvr>
                                      <p:to>
                                        <p:strVal val="visible"/>
                                      </p:to>
                                    </p:set>
                                    <p:animEffect transition="in" filter="fade">
                                      <p:cBhvr>
                                        <p:cTn id="10" dur="2000"/>
                                        <p:tgtEl>
                                          <p:spTgt spid="3075">
                                            <p:txEl>
                                              <p:pRg st="3" end="3"/>
                                            </p:txEl>
                                          </p:spTgt>
                                        </p:tgtEl>
                                      </p:cBhvr>
                                    </p:animEffect>
                                  </p:childTnLst>
                                </p:cTn>
                              </p:par>
                              <p:par>
                                <p:cTn id="11" presetID="10" presetClass="entr" presetSubtype="0" fill="hold" nodeType="with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9229" objId="5"/>
        <p14:playEvt time="10263" objId="6"/>
        <p14:stopEvt time="15442"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481250"/>
            <a:ext cx="3816702" cy="2538550"/>
          </a:xfrm>
          <a:prstGeom prst="rect">
            <a:avLst/>
          </a:prstGeom>
        </p:spPr>
      </p:pic>
      <p:sp>
        <p:nvSpPr>
          <p:cNvPr id="3075" name="Rectangle 3"/>
          <p:cNvSpPr>
            <a:spLocks noGrp="1" noChangeArrowheads="1"/>
          </p:cNvSpPr>
          <p:nvPr>
            <p:ph type="body" idx="1"/>
          </p:nvPr>
        </p:nvSpPr>
        <p:spPr>
          <a:effectLst/>
        </p:spPr>
        <p:txBody>
          <a:bodyPr/>
          <a:lstStyle/>
          <a:p>
            <a:r>
              <a:rPr lang="en-US" altLang="en-US" dirty="0"/>
              <a:t>Here’s what I mean:</a:t>
            </a:r>
          </a:p>
          <a:p>
            <a:r>
              <a:rPr lang="en-US" altLang="en-US" sz="2400" dirty="0"/>
              <a:t>These verses are talking about what people have grown from the land and animals they have raised. </a:t>
            </a:r>
          </a:p>
          <a:p>
            <a:pPr marL="227013" indent="-3175"/>
            <a:endParaRPr lang="en-US" altLang="en-US" sz="2400" dirty="0"/>
          </a:p>
          <a:p>
            <a:pPr marL="227013" indent="-3175"/>
            <a:r>
              <a:rPr lang="en-US" altLang="en-US" sz="2400" dirty="0"/>
              <a:t>Most people today don’t </a:t>
            </a:r>
            <a:br>
              <a:rPr lang="en-US" altLang="en-US" sz="2400" dirty="0"/>
            </a:br>
            <a:r>
              <a:rPr lang="en-US" altLang="en-US" sz="2400" dirty="0"/>
              <a:t>do much of either, and </a:t>
            </a:r>
            <a:br>
              <a:rPr lang="en-US" altLang="en-US" sz="2400" dirty="0"/>
            </a:br>
            <a:r>
              <a:rPr lang="en-US" altLang="en-US" sz="2400" dirty="0"/>
              <a:t>we really wouldn’t want </a:t>
            </a:r>
            <a:br>
              <a:rPr lang="en-US" altLang="en-US" sz="2400" dirty="0"/>
            </a:br>
            <a:r>
              <a:rPr lang="en-US" altLang="en-US" sz="2400" dirty="0"/>
              <a:t>them bringing those to </a:t>
            </a:r>
            <a:br>
              <a:rPr lang="en-US" altLang="en-US" sz="2400" dirty="0"/>
            </a:br>
            <a:r>
              <a:rPr lang="en-US" altLang="en-US" sz="2400" dirty="0"/>
              <a:t>the offering anyway.</a:t>
            </a:r>
            <a:endParaRPr lang="en-US" altLang="en-US" sz="24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282102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2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3" end="3"/>
                                            </p:txEl>
                                          </p:spTgt>
                                        </p:tgtEl>
                                        <p:attrNameLst>
                                          <p:attrName>style.visibility</p:attrName>
                                        </p:attrNameLst>
                                      </p:cBhvr>
                                      <p:to>
                                        <p:strVal val="visible"/>
                                      </p:to>
                                    </p:set>
                                    <p:animEffect transition="in" filter="fade">
                                      <p:cBhvr>
                                        <p:cTn id="10" dur="2000"/>
                                        <p:tgtEl>
                                          <p:spTgt spid="3075">
                                            <p:txEl>
                                              <p:pRg st="3" end="3"/>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5"/>
        <p14:stopEvt time="5299" objId="5"/>
        <p14:playEvt time="7704" objId="8"/>
        <p14:stopEvt time="14032"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Here’s what I mean:</a:t>
            </a:r>
          </a:p>
          <a:p>
            <a:r>
              <a:rPr lang="en-US" altLang="en-US" dirty="0"/>
              <a:t>Then the verses say something about redeeming the tithe.  What’s that about?  </a:t>
            </a:r>
          </a:p>
          <a:p>
            <a:pPr algn="ctr"/>
            <a:endParaRPr lang="en-US" altLang="en-US" dirty="0"/>
          </a:p>
          <a:p>
            <a:pPr algn="ctr"/>
            <a:r>
              <a:rPr lang="en-US" altLang="en-US" dirty="0"/>
              <a:t>“Ignore it.”</a:t>
            </a:r>
          </a:p>
          <a:p>
            <a:endParaRPr lang="en-US" altLang="en-US" dirty="0">
              <a:latin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550" y="4114800"/>
            <a:ext cx="4762500" cy="1905000"/>
          </a:xfrm>
          <a:prstGeom prst="rect">
            <a:avLst/>
          </a:prstGeom>
        </p:spPr>
      </p:pic>
    </p:spTree>
    <p:custDataLst>
      <p:tags r:id="rId1"/>
    </p:custDataLst>
    <p:extLst>
      <p:ext uri="{BB962C8B-B14F-4D97-AF65-F5344CB8AC3E}">
        <p14:creationId xmlns:p14="http://schemas.microsoft.com/office/powerpoint/2010/main" val="3874809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3000"/>
                                        <p:tgtEl>
                                          <p:spTgt spid="3075">
                                            <p:txEl>
                                              <p:pRg st="1" end="1"/>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3" end="3"/>
                                            </p:txEl>
                                          </p:spTgt>
                                        </p:tgtEl>
                                        <p:attrNameLst>
                                          <p:attrName>style.visibility</p:attrName>
                                        </p:attrNameLst>
                                      </p:cBhvr>
                                      <p:to>
                                        <p:strVal val="visible"/>
                                      </p:to>
                                    </p:set>
                                    <p:animEffect transition="in" filter="fade">
                                      <p:cBhvr>
                                        <p:cTn id="10" dur="1500"/>
                                        <p:tgtEl>
                                          <p:spTgt spid="307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
        <p14:stopEvt time="5124" objId="4"/>
        <p14:playEvt time="7187" objId="5"/>
        <p14:stopEvt time="11826"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a:t>Tithing</a:t>
            </a:r>
          </a:p>
        </p:txBody>
      </p:sp>
      <p:sp>
        <p:nvSpPr>
          <p:cNvPr id="3075" name="Rectangle 3"/>
          <p:cNvSpPr>
            <a:spLocks noGrp="1" noChangeArrowheads="1"/>
          </p:cNvSpPr>
          <p:nvPr>
            <p:ph type="body" idx="1"/>
          </p:nvPr>
        </p:nvSpPr>
        <p:spPr>
          <a:effectLst/>
        </p:spPr>
        <p:txBody>
          <a:bodyPr/>
          <a:lstStyle/>
          <a:p>
            <a:r>
              <a:rPr lang="en-US" altLang="en-US" dirty="0"/>
              <a:t>Deuteronomy 12:17-28 says</a:t>
            </a:r>
          </a:p>
          <a:p>
            <a:r>
              <a:rPr lang="en-US" altLang="en-US" dirty="0">
                <a:latin typeface="Times New Roman" panose="02020603050405020304" pitchFamily="18" charset="0"/>
              </a:rPr>
              <a:t>“Your offerings must not be eaten at home.”</a:t>
            </a:r>
          </a:p>
          <a:p>
            <a:pPr algn="ctr"/>
            <a:r>
              <a:rPr lang="en-US" altLang="en-US" dirty="0"/>
              <a:t>Huh?</a:t>
            </a:r>
          </a:p>
          <a:p>
            <a:r>
              <a:rPr lang="en-US" altLang="en-US" dirty="0">
                <a:latin typeface="Times New Roman" panose="02020603050405020304" pitchFamily="18" charset="0"/>
              </a:rPr>
              <a:t>“You must eat these in the presence of the LORD at the place he will choose.”</a:t>
            </a:r>
          </a:p>
          <a:p>
            <a:pPr algn="ctr"/>
            <a:r>
              <a:rPr lang="en-US" altLang="en-US" i="1" dirty="0"/>
              <a:t>Eat</a:t>
            </a:r>
            <a:r>
              <a:rPr lang="en-US" altLang="en-US" dirty="0"/>
              <a:t> your offerings?</a:t>
            </a:r>
          </a:p>
          <a:p>
            <a:endParaRPr lang="en-US" altLang="en-US"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788058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3000"/>
                                        <p:tgtEl>
                                          <p:spTgt spid="3075">
                                            <p:txEl>
                                              <p:pRg st="0" end="0"/>
                                            </p:txEl>
                                          </p:spTgt>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fade">
                                      <p:cBhvr>
                                        <p:cTn id="10" dur="2000"/>
                                        <p:tgtEl>
                                          <p:spTgt spid="3075">
                                            <p:txEl>
                                              <p:pRg st="1" end="1"/>
                                            </p:txEl>
                                          </p:spTgt>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fade">
                                      <p:cBhvr>
                                        <p:cTn id="13" dur="2000"/>
                                        <p:tgtEl>
                                          <p:spTgt spid="3075">
                                            <p:txEl>
                                              <p:pRg st="2" end="2"/>
                                            </p:txEl>
                                          </p:spTgt>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fade">
                                      <p:cBhvr>
                                        <p:cTn id="16" dur="2000"/>
                                        <p:tgtEl>
                                          <p:spTgt spid="3075">
                                            <p:txEl>
                                              <p:pRg st="3" end="3"/>
                                            </p:txEl>
                                          </p:spTgt>
                                        </p:tgtEl>
                                      </p:cBhvr>
                                    </p:animEffect>
                                  </p:childTnLst>
                                </p:cTn>
                              </p:par>
                              <p:par>
                                <p:cTn id="17" presetID="10" presetClass="entr" presetSubtype="0" fill="hold" nodeType="withEffect">
                                  <p:stCondLst>
                                    <p:cond delay="0"/>
                                  </p:stCondLst>
                                  <p:iterate type="wd">
                                    <p:tmPct val="10000"/>
                                  </p:iterate>
                                  <p:childTnLst>
                                    <p:set>
                                      <p:cBhvr>
                                        <p:cTn id="18" dur="1" fill="hold">
                                          <p:stCondLst>
                                            <p:cond delay="0"/>
                                          </p:stCondLst>
                                        </p:cTn>
                                        <p:tgtEl>
                                          <p:spTgt spid="3075">
                                            <p:txEl>
                                              <p:pRg st="4" end="4"/>
                                            </p:txEl>
                                          </p:spTgt>
                                        </p:tgtEl>
                                        <p:attrNameLst>
                                          <p:attrName>style.visibility</p:attrName>
                                        </p:attrNameLst>
                                      </p:cBhvr>
                                      <p:to>
                                        <p:strVal val="visible"/>
                                      </p:to>
                                    </p:set>
                                    <p:animEffect transition="in" filter="fade">
                                      <p:cBhvr>
                                        <p:cTn id="19" dur="20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topEvt time="3569" objId="2"/>
        <p14:playEvt time="4162" objId="3"/>
        <p14:stopEvt time="7068" objId="3"/>
        <p14:playEvt time="9079" objId="8"/>
        <p14:stopEvt time="10089" objId="8"/>
        <p14:playEvt time="11933" objId="5"/>
        <p14:stopEvt time="17267" objId="5"/>
        <p14:playEvt time="18413" objId="7"/>
        <p14:stopEvt time="20632" objId="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UDIO_MODE" val="3"/>
  <p:tag name="AUDIO_TRACK" val="L:\MyDocuments\PowerPoint\Track 005 vol reduced 2x-5.wav"/>
  <p:tag name="AUDIO_LOOP" val="1"/>
  <p:tag name="TIMING" val="|2.6|2.9|3.1"/>
</p:tagLst>
</file>

<file path=ppt/tags/tag10.xml><?xml version="1.0" encoding="utf-8"?>
<p:tagLst xmlns:a="http://schemas.openxmlformats.org/drawingml/2006/main" xmlns:r="http://schemas.openxmlformats.org/officeDocument/2006/relationships" xmlns:p="http://schemas.openxmlformats.org/presentationml/2006/main">
  <p:tag name="AUDIO_MODE" val="0"/>
  <p:tag name="TIMING" val="|6.8|7.3"/>
</p:tagLst>
</file>

<file path=ppt/tags/tag11.xml><?xml version="1.0" encoding="utf-8"?>
<p:tagLst xmlns:a="http://schemas.openxmlformats.org/drawingml/2006/main" xmlns:r="http://schemas.openxmlformats.org/officeDocument/2006/relationships" xmlns:p="http://schemas.openxmlformats.org/presentationml/2006/main">
  <p:tag name="AUDIO_MODE" val="0"/>
  <p:tag name="TIMING" val="|6"/>
</p:tagLst>
</file>

<file path=ppt/tags/tag12.xml><?xml version="1.0" encoding="utf-8"?>
<p:tagLst xmlns:a="http://schemas.openxmlformats.org/drawingml/2006/main" xmlns:r="http://schemas.openxmlformats.org/officeDocument/2006/relationships" xmlns:p="http://schemas.openxmlformats.org/presentationml/2006/main">
  <p:tag name="AUDIO_MODE" val="0"/>
  <p:tag name="TIMING" val="|4.6|4.5|11"/>
</p:tagLst>
</file>

<file path=ppt/tags/tag13.xml><?xml version="1.0" encoding="utf-8"?>
<p:tagLst xmlns:a="http://schemas.openxmlformats.org/drawingml/2006/main" xmlns:r="http://schemas.openxmlformats.org/officeDocument/2006/relationships" xmlns:p="http://schemas.openxmlformats.org/presentationml/2006/main">
  <p:tag name="AUDIO_MODE" val="0"/>
  <p:tag name="TIMING" val="|5.5|7.7"/>
</p:tagLst>
</file>

<file path=ppt/tags/tag14.xml><?xml version="1.0" encoding="utf-8"?>
<p:tagLst xmlns:a="http://schemas.openxmlformats.org/drawingml/2006/main" xmlns:r="http://schemas.openxmlformats.org/officeDocument/2006/relationships" xmlns:p="http://schemas.openxmlformats.org/presentationml/2006/main">
  <p:tag name="AUDIO_MODE" val="0"/>
</p:tagLst>
</file>

<file path=ppt/tags/tag15.xml><?xml version="1.0" encoding="utf-8"?>
<p:tagLst xmlns:a="http://schemas.openxmlformats.org/drawingml/2006/main" xmlns:r="http://schemas.openxmlformats.org/officeDocument/2006/relationships" xmlns:p="http://schemas.openxmlformats.org/presentationml/2006/main">
  <p:tag name="AUDIO_MODE" val="0"/>
</p:tagLst>
</file>

<file path=ppt/tags/tag16.xml><?xml version="1.0" encoding="utf-8"?>
<p:tagLst xmlns:a="http://schemas.openxmlformats.org/drawingml/2006/main" xmlns:r="http://schemas.openxmlformats.org/officeDocument/2006/relationships" xmlns:p="http://schemas.openxmlformats.org/presentationml/2006/main">
  <p:tag name="AUDIO_MODE" val="0"/>
</p:tagLst>
</file>

<file path=ppt/tags/tag17.xml><?xml version="1.0" encoding="utf-8"?>
<p:tagLst xmlns:a="http://schemas.openxmlformats.org/drawingml/2006/main" xmlns:r="http://schemas.openxmlformats.org/officeDocument/2006/relationships" xmlns:p="http://schemas.openxmlformats.org/presentationml/2006/main">
  <p:tag name="AUDIO_MODE" val="0"/>
  <p:tag name="TIMING" val="|13.8"/>
</p:tagLst>
</file>

<file path=ppt/tags/tag18.xml><?xml version="1.0" encoding="utf-8"?>
<p:tagLst xmlns:a="http://schemas.openxmlformats.org/drawingml/2006/main" xmlns:r="http://schemas.openxmlformats.org/officeDocument/2006/relationships" xmlns:p="http://schemas.openxmlformats.org/presentationml/2006/main">
  <p:tag name="AUDIO_MODE" val="0"/>
</p:tagLst>
</file>

<file path=ppt/tags/tag19.xml><?xml version="1.0" encoding="utf-8"?>
<p:tagLst xmlns:a="http://schemas.openxmlformats.org/drawingml/2006/main" xmlns:r="http://schemas.openxmlformats.org/officeDocument/2006/relationships" xmlns:p="http://schemas.openxmlformats.org/presentationml/2006/main">
  <p:tag name="AUDIO_MODE" val="0"/>
</p:tagLst>
</file>

<file path=ppt/tags/tag2.xml><?xml version="1.0" encoding="utf-8"?>
<p:tagLst xmlns:a="http://schemas.openxmlformats.org/drawingml/2006/main" xmlns:r="http://schemas.openxmlformats.org/officeDocument/2006/relationships" xmlns:p="http://schemas.openxmlformats.org/presentationml/2006/main">
  <p:tag name="AUDIO_MODE" val="0"/>
  <p:tag name="TIMING" val="|4.2"/>
</p:tagLst>
</file>

<file path=ppt/tags/tag20.xml><?xml version="1.0" encoding="utf-8"?>
<p:tagLst xmlns:a="http://schemas.openxmlformats.org/drawingml/2006/main" xmlns:r="http://schemas.openxmlformats.org/officeDocument/2006/relationships" xmlns:p="http://schemas.openxmlformats.org/presentationml/2006/main">
  <p:tag name="AUDIO_MODE" val="0"/>
  <p:tag name="TIMING" val="|3.6"/>
</p:tagLst>
</file>

<file path=ppt/tags/tag21.xml><?xml version="1.0" encoding="utf-8"?>
<p:tagLst xmlns:a="http://schemas.openxmlformats.org/drawingml/2006/main" xmlns:r="http://schemas.openxmlformats.org/officeDocument/2006/relationships" xmlns:p="http://schemas.openxmlformats.org/presentationml/2006/main">
  <p:tag name="AUDIO_MODE" val="0"/>
</p:tagLst>
</file>

<file path=ppt/tags/tag22.xml><?xml version="1.0" encoding="utf-8"?>
<p:tagLst xmlns:a="http://schemas.openxmlformats.org/drawingml/2006/main" xmlns:r="http://schemas.openxmlformats.org/officeDocument/2006/relationships" xmlns:p="http://schemas.openxmlformats.org/presentationml/2006/main">
  <p:tag name="AUDIO_MODE" val="0"/>
  <p:tag name="TIMING" val="|11.6"/>
</p:tagLst>
</file>

<file path=ppt/tags/tag23.xml><?xml version="1.0" encoding="utf-8"?>
<p:tagLst xmlns:a="http://schemas.openxmlformats.org/drawingml/2006/main" xmlns:r="http://schemas.openxmlformats.org/officeDocument/2006/relationships" xmlns:p="http://schemas.openxmlformats.org/presentationml/2006/main">
  <p:tag name="AUDIO_MODE" val="0"/>
  <p:tag name="TIMING" val="|10.6"/>
</p:tagLst>
</file>

<file path=ppt/tags/tag24.xml><?xml version="1.0" encoding="utf-8"?>
<p:tagLst xmlns:a="http://schemas.openxmlformats.org/drawingml/2006/main" xmlns:r="http://schemas.openxmlformats.org/officeDocument/2006/relationships" xmlns:p="http://schemas.openxmlformats.org/presentationml/2006/main">
  <p:tag name="AUDIO_MODE" val="0"/>
</p:tagLst>
</file>

<file path=ppt/tags/tag25.xml><?xml version="1.0" encoding="utf-8"?>
<p:tagLst xmlns:a="http://schemas.openxmlformats.org/drawingml/2006/main" xmlns:r="http://schemas.openxmlformats.org/officeDocument/2006/relationships" xmlns:p="http://schemas.openxmlformats.org/presentationml/2006/main">
  <p:tag name="AUDIO_MODE" val="0"/>
  <p:tag name="TIMING" val="|11.7"/>
</p:tagLst>
</file>

<file path=ppt/tags/tag26.xml><?xml version="1.0" encoding="utf-8"?>
<p:tagLst xmlns:a="http://schemas.openxmlformats.org/drawingml/2006/main" xmlns:r="http://schemas.openxmlformats.org/officeDocument/2006/relationships" xmlns:p="http://schemas.openxmlformats.org/presentationml/2006/main">
  <p:tag name="AUDIO_MODE" val="0"/>
</p:tagLst>
</file>

<file path=ppt/tags/tag27.xml><?xml version="1.0" encoding="utf-8"?>
<p:tagLst xmlns:a="http://schemas.openxmlformats.org/drawingml/2006/main" xmlns:r="http://schemas.openxmlformats.org/officeDocument/2006/relationships" xmlns:p="http://schemas.openxmlformats.org/presentationml/2006/main">
  <p:tag name="AUDIO_MODE" val="0"/>
  <p:tag name="TIMING" val="|14.8"/>
</p:tagLst>
</file>

<file path=ppt/tags/tag28.xml><?xml version="1.0" encoding="utf-8"?>
<p:tagLst xmlns:a="http://schemas.openxmlformats.org/drawingml/2006/main" xmlns:r="http://schemas.openxmlformats.org/officeDocument/2006/relationships" xmlns:p="http://schemas.openxmlformats.org/presentationml/2006/main">
  <p:tag name="AUDIO_MODE" val="0"/>
  <p:tag name="TIMING" val="|7.3|4.2"/>
</p:tagLst>
</file>

<file path=ppt/tags/tag29.xml><?xml version="1.0" encoding="utf-8"?>
<p:tagLst xmlns:a="http://schemas.openxmlformats.org/drawingml/2006/main" xmlns:r="http://schemas.openxmlformats.org/officeDocument/2006/relationships" xmlns:p="http://schemas.openxmlformats.org/presentationml/2006/main">
  <p:tag name="AUDIO_MODE" val="0"/>
</p:tagLst>
</file>

<file path=ppt/tags/tag3.xml><?xml version="1.0" encoding="utf-8"?>
<p:tagLst xmlns:a="http://schemas.openxmlformats.org/drawingml/2006/main" xmlns:r="http://schemas.openxmlformats.org/officeDocument/2006/relationships" xmlns:p="http://schemas.openxmlformats.org/presentationml/2006/main">
  <p:tag name="AUDIO_MODE" val="0"/>
  <p:tag name="TIMING" val="|6.3"/>
</p:tagLst>
</file>

<file path=ppt/tags/tag30.xml><?xml version="1.0" encoding="utf-8"?>
<p:tagLst xmlns:a="http://schemas.openxmlformats.org/drawingml/2006/main" xmlns:r="http://schemas.openxmlformats.org/officeDocument/2006/relationships" xmlns:p="http://schemas.openxmlformats.org/presentationml/2006/main">
  <p:tag name="AUDIO_MODE" val="0"/>
  <p:tag name="TIMING" val="|11.6"/>
</p:tagLst>
</file>

<file path=ppt/tags/tag31.xml><?xml version="1.0" encoding="utf-8"?>
<p:tagLst xmlns:a="http://schemas.openxmlformats.org/drawingml/2006/main" xmlns:r="http://schemas.openxmlformats.org/officeDocument/2006/relationships" xmlns:p="http://schemas.openxmlformats.org/presentationml/2006/main">
  <p:tag name="AUDIO_MODE" val="0"/>
  <p:tag name="TIMING" val="|9.1"/>
</p:tagLst>
</file>

<file path=ppt/tags/tag32.xml><?xml version="1.0" encoding="utf-8"?>
<p:tagLst xmlns:a="http://schemas.openxmlformats.org/drawingml/2006/main" xmlns:r="http://schemas.openxmlformats.org/officeDocument/2006/relationships" xmlns:p="http://schemas.openxmlformats.org/presentationml/2006/main">
  <p:tag name="AUDIO_MODE" val="0"/>
</p:tagLst>
</file>

<file path=ppt/tags/tag33.xml><?xml version="1.0" encoding="utf-8"?>
<p:tagLst xmlns:a="http://schemas.openxmlformats.org/drawingml/2006/main" xmlns:r="http://schemas.openxmlformats.org/officeDocument/2006/relationships" xmlns:p="http://schemas.openxmlformats.org/presentationml/2006/main">
  <p:tag name="AUDIO_MODE" val="0"/>
  <p:tag name="TIMING" val="|4.3|8.9"/>
</p:tagLst>
</file>

<file path=ppt/tags/tag34.xml><?xml version="1.0" encoding="utf-8"?>
<p:tagLst xmlns:a="http://schemas.openxmlformats.org/drawingml/2006/main" xmlns:r="http://schemas.openxmlformats.org/officeDocument/2006/relationships" xmlns:p="http://schemas.openxmlformats.org/presentationml/2006/main">
  <p:tag name="AUDIO_MODE" val="0"/>
</p:tagLst>
</file>

<file path=ppt/tags/tag35.xml><?xml version="1.0" encoding="utf-8"?>
<p:tagLst xmlns:a="http://schemas.openxmlformats.org/drawingml/2006/main" xmlns:r="http://schemas.openxmlformats.org/officeDocument/2006/relationships" xmlns:p="http://schemas.openxmlformats.org/presentationml/2006/main">
  <p:tag name="AUDIO_MODE" val="0"/>
  <p:tag name="TIMING" val="|7.1"/>
</p:tagLst>
</file>

<file path=ppt/tags/tag36.xml><?xml version="1.0" encoding="utf-8"?>
<p:tagLst xmlns:a="http://schemas.openxmlformats.org/drawingml/2006/main" xmlns:r="http://schemas.openxmlformats.org/officeDocument/2006/relationships" xmlns:p="http://schemas.openxmlformats.org/presentationml/2006/main">
  <p:tag name="AUDIO_MODE" val="0"/>
</p:tagLst>
</file>

<file path=ppt/tags/tag37.xml><?xml version="1.0" encoding="utf-8"?>
<p:tagLst xmlns:a="http://schemas.openxmlformats.org/drawingml/2006/main" xmlns:r="http://schemas.openxmlformats.org/officeDocument/2006/relationships" xmlns:p="http://schemas.openxmlformats.org/presentationml/2006/main">
  <p:tag name="AUDIO_MODE" val="0"/>
  <p:tag name="TIMING" val="|7.1"/>
</p:tagLst>
</file>

<file path=ppt/tags/tag38.xml><?xml version="1.0" encoding="utf-8"?>
<p:tagLst xmlns:a="http://schemas.openxmlformats.org/drawingml/2006/main" xmlns:r="http://schemas.openxmlformats.org/officeDocument/2006/relationships" xmlns:p="http://schemas.openxmlformats.org/presentationml/2006/main">
  <p:tag name="AUDIO_MODE" val="0"/>
</p:tagLst>
</file>

<file path=ppt/tags/tag39.xml><?xml version="1.0" encoding="utf-8"?>
<p:tagLst xmlns:a="http://schemas.openxmlformats.org/drawingml/2006/main" xmlns:r="http://schemas.openxmlformats.org/officeDocument/2006/relationships" xmlns:p="http://schemas.openxmlformats.org/presentationml/2006/main">
  <p:tag name="AUDIO_MODE" val="0"/>
</p:tagLst>
</file>

<file path=ppt/tags/tag4.xml><?xml version="1.0" encoding="utf-8"?>
<p:tagLst xmlns:a="http://schemas.openxmlformats.org/drawingml/2006/main" xmlns:r="http://schemas.openxmlformats.org/officeDocument/2006/relationships" xmlns:p="http://schemas.openxmlformats.org/presentationml/2006/main">
  <p:tag name="AUDIO_MODE" val="0"/>
  <p:tag name="TIMING" val="|8.7"/>
</p:tagLst>
</file>

<file path=ppt/tags/tag40.xml><?xml version="1.0" encoding="utf-8"?>
<p:tagLst xmlns:a="http://schemas.openxmlformats.org/drawingml/2006/main" xmlns:r="http://schemas.openxmlformats.org/officeDocument/2006/relationships" xmlns:p="http://schemas.openxmlformats.org/presentationml/2006/main">
  <p:tag name="AUDIO_MODE" val="0"/>
  <p:tag name="TIMING" val="|8.5|9.5"/>
</p:tagLst>
</file>

<file path=ppt/tags/tag41.xml><?xml version="1.0" encoding="utf-8"?>
<p:tagLst xmlns:a="http://schemas.openxmlformats.org/drawingml/2006/main" xmlns:r="http://schemas.openxmlformats.org/officeDocument/2006/relationships" xmlns:p="http://schemas.openxmlformats.org/presentationml/2006/main">
  <p:tag name="AUDIO_MODE" val="0"/>
  <p:tag name="TIMING" val="|5.7|5|5.9"/>
</p:tagLst>
</file>

<file path=ppt/tags/tag42.xml><?xml version="1.0" encoding="utf-8"?>
<p:tagLst xmlns:a="http://schemas.openxmlformats.org/drawingml/2006/main" xmlns:r="http://schemas.openxmlformats.org/officeDocument/2006/relationships" xmlns:p="http://schemas.openxmlformats.org/presentationml/2006/main">
  <p:tag name="AUDIO_MODE" val="0"/>
  <p:tag name="TIMING" val="|5.4|15.7"/>
</p:tagLst>
</file>

<file path=ppt/tags/tag43.xml><?xml version="1.0" encoding="utf-8"?>
<p:tagLst xmlns:a="http://schemas.openxmlformats.org/drawingml/2006/main" xmlns:r="http://schemas.openxmlformats.org/officeDocument/2006/relationships" xmlns:p="http://schemas.openxmlformats.org/presentationml/2006/main">
  <p:tag name="AUDIO_MODE" val="0"/>
  <p:tag name="TIMING" val="|12.4|11.8"/>
</p:tagLst>
</file>

<file path=ppt/tags/tag44.xml><?xml version="1.0" encoding="utf-8"?>
<p:tagLst xmlns:a="http://schemas.openxmlformats.org/drawingml/2006/main" xmlns:r="http://schemas.openxmlformats.org/officeDocument/2006/relationships" xmlns:p="http://schemas.openxmlformats.org/presentationml/2006/main">
  <p:tag name="AUDIO_MODE" val="0"/>
  <p:tag name="TIMING" val="|9.8"/>
</p:tagLst>
</file>

<file path=ppt/tags/tag45.xml><?xml version="1.0" encoding="utf-8"?>
<p:tagLst xmlns:a="http://schemas.openxmlformats.org/drawingml/2006/main" xmlns:r="http://schemas.openxmlformats.org/officeDocument/2006/relationships" xmlns:p="http://schemas.openxmlformats.org/presentationml/2006/main">
  <p:tag name="AUDIO_MODE" val="0"/>
  <p:tag name="TIMING" val="|0.3"/>
</p:tagLst>
</file>

<file path=ppt/tags/tag46.xml><?xml version="1.0" encoding="utf-8"?>
<p:tagLst xmlns:a="http://schemas.openxmlformats.org/drawingml/2006/main" xmlns:r="http://schemas.openxmlformats.org/officeDocument/2006/relationships" xmlns:p="http://schemas.openxmlformats.org/presentationml/2006/main">
  <p:tag name="AUDIO_MODE" val="0"/>
  <p:tag name="TIMING" val="|11.5"/>
</p:tagLst>
</file>

<file path=ppt/tags/tag47.xml><?xml version="1.0" encoding="utf-8"?>
<p:tagLst xmlns:a="http://schemas.openxmlformats.org/drawingml/2006/main" xmlns:r="http://schemas.openxmlformats.org/officeDocument/2006/relationships" xmlns:p="http://schemas.openxmlformats.org/presentationml/2006/main">
  <p:tag name="AUDIO_MODE" val="0"/>
</p:tagLst>
</file>

<file path=ppt/tags/tag48.xml><?xml version="1.0" encoding="utf-8"?>
<p:tagLst xmlns:a="http://schemas.openxmlformats.org/drawingml/2006/main" xmlns:r="http://schemas.openxmlformats.org/officeDocument/2006/relationships" xmlns:p="http://schemas.openxmlformats.org/presentationml/2006/main">
  <p:tag name="AUDIO_MODE" val="0"/>
  <p:tag name="TIMING" val="|19"/>
</p:tagLst>
</file>

<file path=ppt/tags/tag49.xml><?xml version="1.0" encoding="utf-8"?>
<p:tagLst xmlns:a="http://schemas.openxmlformats.org/drawingml/2006/main" xmlns:r="http://schemas.openxmlformats.org/officeDocument/2006/relationships" xmlns:p="http://schemas.openxmlformats.org/presentationml/2006/main">
  <p:tag name="AUDIO_MODE" val="0"/>
</p:tagLst>
</file>

<file path=ppt/tags/tag5.xml><?xml version="1.0" encoding="utf-8"?>
<p:tagLst xmlns:a="http://schemas.openxmlformats.org/drawingml/2006/main" xmlns:r="http://schemas.openxmlformats.org/officeDocument/2006/relationships" xmlns:p="http://schemas.openxmlformats.org/presentationml/2006/main">
  <p:tag name="AUDIO_MODE" val="0"/>
  <p:tag name="TIMING" val="|3.3|5.3"/>
</p:tagLst>
</file>

<file path=ppt/tags/tag50.xml><?xml version="1.0" encoding="utf-8"?>
<p:tagLst xmlns:a="http://schemas.openxmlformats.org/drawingml/2006/main" xmlns:r="http://schemas.openxmlformats.org/officeDocument/2006/relationships" xmlns:p="http://schemas.openxmlformats.org/presentationml/2006/main">
  <p:tag name="AUDIO_MODE" val="0"/>
  <p:tag name="TIMING" val="|11.8"/>
</p:tagLst>
</file>

<file path=ppt/tags/tag51.xml><?xml version="1.0" encoding="utf-8"?>
<p:tagLst xmlns:a="http://schemas.openxmlformats.org/drawingml/2006/main" xmlns:r="http://schemas.openxmlformats.org/officeDocument/2006/relationships" xmlns:p="http://schemas.openxmlformats.org/presentationml/2006/main">
  <p:tag name="AUDIO_MODE" val="0"/>
</p:tagLst>
</file>

<file path=ppt/tags/tag52.xml><?xml version="1.0" encoding="utf-8"?>
<p:tagLst xmlns:a="http://schemas.openxmlformats.org/drawingml/2006/main" xmlns:r="http://schemas.openxmlformats.org/officeDocument/2006/relationships" xmlns:p="http://schemas.openxmlformats.org/presentationml/2006/main">
  <p:tag name="AUDIO_MODE" val="0"/>
  <p:tag name="TIMING" val="|4|4.4|5.5|8.1|6.4|6.4|5.9|16.4"/>
</p:tagLst>
</file>

<file path=ppt/tags/tag53.xml><?xml version="1.0" encoding="utf-8"?>
<p:tagLst xmlns:a="http://schemas.openxmlformats.org/drawingml/2006/main" xmlns:r="http://schemas.openxmlformats.org/officeDocument/2006/relationships" xmlns:p="http://schemas.openxmlformats.org/presentationml/2006/main">
  <p:tag name="AUDIO_MODE" val="0"/>
</p:tagLst>
</file>

<file path=ppt/tags/tag6.xml><?xml version="1.0" encoding="utf-8"?>
<p:tagLst xmlns:a="http://schemas.openxmlformats.org/drawingml/2006/main" xmlns:r="http://schemas.openxmlformats.org/officeDocument/2006/relationships" xmlns:p="http://schemas.openxmlformats.org/presentationml/2006/main">
  <p:tag name="AUDIO_MODE" val="0"/>
  <p:tag name="TIMING" val="|10.2"/>
</p:tagLst>
</file>

<file path=ppt/tags/tag7.xml><?xml version="1.0" encoding="utf-8"?>
<p:tagLst xmlns:a="http://schemas.openxmlformats.org/drawingml/2006/main" xmlns:r="http://schemas.openxmlformats.org/officeDocument/2006/relationships" xmlns:p="http://schemas.openxmlformats.org/presentationml/2006/main">
  <p:tag name="AUDIO_MODE" val="0"/>
  <p:tag name="TIMING" val="|7.7"/>
</p:tagLst>
</file>

<file path=ppt/tags/tag8.xml><?xml version="1.0" encoding="utf-8"?>
<p:tagLst xmlns:a="http://schemas.openxmlformats.org/drawingml/2006/main" xmlns:r="http://schemas.openxmlformats.org/officeDocument/2006/relationships" xmlns:p="http://schemas.openxmlformats.org/presentationml/2006/main">
  <p:tag name="AUDIO_MODE" val="0"/>
  <p:tag name="TIMING" val="|7.1"/>
</p:tagLst>
</file>

<file path=ppt/tags/tag9.xml><?xml version="1.0" encoding="utf-8"?>
<p:tagLst xmlns:a="http://schemas.openxmlformats.org/drawingml/2006/main" xmlns:r="http://schemas.openxmlformats.org/officeDocument/2006/relationships" xmlns:p="http://schemas.openxmlformats.org/presentationml/2006/main">
  <p:tag name="AUDIO_MODE" val="0"/>
  <p:tag name="TIMING" val="|4.1|4.9|2.8|6.4"/>
</p:tagLst>
</file>

<file path=ppt/theme/theme1.xml><?xml version="1.0" encoding="utf-8"?>
<a:theme xmlns:a="http://schemas.openxmlformats.org/drawingml/2006/main" name="Default Design">
  <a:themeElements>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8080</TotalTime>
  <Words>2599</Words>
  <Application>Microsoft Office PowerPoint</Application>
  <PresentationFormat>On-screen Show (4:3)</PresentationFormat>
  <Paragraphs>232</Paragraphs>
  <Slides>53</Slides>
  <Notes>2</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Times New Roman</vt:lpstr>
      <vt:lpstr>Default Design</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lpstr>Tithing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Armageddon</dc:title>
  <dc:creator>smgolden</dc:creator>
  <cp:lastModifiedBy>Stephen Golden</cp:lastModifiedBy>
  <cp:revision>191</cp:revision>
  <dcterms:created xsi:type="dcterms:W3CDTF">2015-08-23T14:26:34Z</dcterms:created>
  <dcterms:modified xsi:type="dcterms:W3CDTF">2021-10-07T01:23:26Z</dcterms:modified>
</cp:coreProperties>
</file>